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298" r:id="rId6"/>
    <p:sldId id="315" r:id="rId7"/>
    <p:sldId id="313" r:id="rId8"/>
    <p:sldId id="318" r:id="rId9"/>
    <p:sldId id="319" r:id="rId10"/>
    <p:sldId id="320" r:id="rId11"/>
    <p:sldId id="322" r:id="rId12"/>
    <p:sldId id="321" r:id="rId13"/>
    <p:sldId id="302" r:id="rId14"/>
    <p:sldId id="323" r:id="rId15"/>
    <p:sldId id="324" r:id="rId16"/>
    <p:sldId id="316" r:id="rId17"/>
    <p:sldId id="306" r:id="rId18"/>
    <p:sldId id="325" r:id="rId19"/>
    <p:sldId id="312" r:id="rId20"/>
    <p:sldId id="326" r:id="rId21"/>
    <p:sldId id="327" r:id="rId22"/>
    <p:sldId id="328" r:id="rId23"/>
    <p:sldId id="303" r:id="rId24"/>
    <p:sldId id="266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7AE"/>
    <a:srgbClr val="933207"/>
    <a:srgbClr val="7030A0"/>
    <a:srgbClr val="843C0C"/>
    <a:srgbClr val="FFC000"/>
    <a:srgbClr val="3DA591"/>
    <a:srgbClr val="F9A447"/>
    <a:srgbClr val="D1C5AC"/>
    <a:srgbClr val="FBC993"/>
    <a:srgbClr val="8CD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10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323287" y="2578029"/>
            <a:ext cx="520527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第五课：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行内盒模型</a:t>
            </a:r>
            <a:endParaRPr lang="en-US" altLang="zh-CN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及文字样式详解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主讲老师：言心</a:t>
            </a: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A95B74C-11E2-0342-8E73-81D3A0BCF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05" y="1687097"/>
            <a:ext cx="5497967" cy="4789714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713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行内盒模型字体样式详解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79CB568F-6203-8D41-BCFF-331C25646F5D}"/>
              </a:ext>
            </a:extLst>
          </p:cNvPr>
          <p:cNvSpPr/>
          <p:nvPr/>
        </p:nvSpPr>
        <p:spPr>
          <a:xfrm>
            <a:off x="1122939" y="3008778"/>
            <a:ext cx="3906261" cy="6002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0C65455-3EF0-8B4D-9072-725604FA899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29200" y="1878279"/>
            <a:ext cx="1336878" cy="1430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BAF048E-C55C-9F4F-BAA8-CFC9289242D8}"/>
              </a:ext>
            </a:extLst>
          </p:cNvPr>
          <p:cNvSpPr/>
          <p:nvPr/>
        </p:nvSpPr>
        <p:spPr>
          <a:xfrm>
            <a:off x="6366077" y="1596740"/>
            <a:ext cx="5440679" cy="6239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浏览器临时往操作系统中自定义一个字体，名称叫做</a:t>
            </a:r>
            <a:r>
              <a:rPr kumimoji="1"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wanzhangti</a:t>
            </a: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3190922-2187-534D-8E56-326D55A18BD5}"/>
              </a:ext>
            </a:extLst>
          </p:cNvPr>
          <p:cNvSpPr/>
          <p:nvPr/>
        </p:nvSpPr>
        <p:spPr>
          <a:xfrm>
            <a:off x="6366077" y="2573706"/>
            <a:ext cx="5440679" cy="90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浏览器从服务器下载该字体文件，并解析该文件内的具体文字信息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14B6686-3158-194E-A013-2A7257811E65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086417" y="2220685"/>
            <a:ext cx="0" cy="353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979B287-0523-C84B-90BC-DD9581D10B60}"/>
              </a:ext>
            </a:extLst>
          </p:cNvPr>
          <p:cNvCxnSpPr>
            <a:cxnSpLocks/>
            <a:stCxn id="3" idx="3"/>
            <a:endCxn id="32" idx="1"/>
          </p:cNvCxnSpPr>
          <p:nvPr/>
        </p:nvCxnSpPr>
        <p:spPr>
          <a:xfrm flipV="1">
            <a:off x="5029200" y="3024599"/>
            <a:ext cx="1336877" cy="284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D63FF4EF-6837-9449-81E1-FEDA82BE68CE}"/>
              </a:ext>
            </a:extLst>
          </p:cNvPr>
          <p:cNvSpPr/>
          <p:nvPr/>
        </p:nvSpPr>
        <p:spPr>
          <a:xfrm>
            <a:off x="6366076" y="4658466"/>
            <a:ext cx="5440679" cy="90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3:p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元素中的文字按照浏览器临时自定义的一个字体</a:t>
            </a:r>
            <a:r>
              <a:rPr kumimoji="1"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wangzhangti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中具体的设计来显示</a:t>
            </a: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66B39F8-C7B2-F648-98F6-BD9D6B59B90D}"/>
              </a:ext>
            </a:extLst>
          </p:cNvPr>
          <p:cNvCxnSpPr>
            <a:cxnSpLocks/>
            <a:stCxn id="20" idx="3"/>
            <a:endCxn id="40" idx="1"/>
          </p:cNvCxnSpPr>
          <p:nvPr/>
        </p:nvCxnSpPr>
        <p:spPr>
          <a:xfrm>
            <a:off x="5607854" y="4445535"/>
            <a:ext cx="758222" cy="663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5102212-211E-FA42-9F8F-5C140FBAE1AC}"/>
              </a:ext>
            </a:extLst>
          </p:cNvPr>
          <p:cNvSpPr/>
          <p:nvPr/>
        </p:nvSpPr>
        <p:spPr>
          <a:xfrm>
            <a:off x="274321" y="1141581"/>
            <a:ext cx="10667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使用程序员自定义的字体来显示网页内容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D2AAD89-2190-CA42-8322-52ED4B940A8A}"/>
              </a:ext>
            </a:extLst>
          </p:cNvPr>
          <p:cNvSpPr/>
          <p:nvPr/>
        </p:nvSpPr>
        <p:spPr>
          <a:xfrm>
            <a:off x="1122939" y="4248069"/>
            <a:ext cx="4484915" cy="3949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2FF143E-D0FF-C940-B679-0A41EEC3FC8B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>
          <a:xfrm flipH="1">
            <a:off x="9086416" y="3475492"/>
            <a:ext cx="1" cy="1182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02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行内盒模型行间距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26BC33A-37F6-4242-AF67-239E32361149}"/>
              </a:ext>
            </a:extLst>
          </p:cNvPr>
          <p:cNvCxnSpPr>
            <a:cxnSpLocks/>
          </p:cNvCxnSpPr>
          <p:nvPr/>
        </p:nvCxnSpPr>
        <p:spPr>
          <a:xfrm>
            <a:off x="1377418" y="3080714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1D1E29-2B57-F64B-8B37-DBD5E23E8806}"/>
              </a:ext>
            </a:extLst>
          </p:cNvPr>
          <p:cNvSpPr/>
          <p:nvPr/>
        </p:nvSpPr>
        <p:spPr>
          <a:xfrm>
            <a:off x="1377418" y="1688375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B23E01-3A86-B244-9C56-33F4A8EE46E3}"/>
              </a:ext>
            </a:extLst>
          </p:cNvPr>
          <p:cNvSpPr/>
          <p:nvPr/>
        </p:nvSpPr>
        <p:spPr>
          <a:xfrm>
            <a:off x="1377419" y="1262801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EA6286-CF7F-6E4E-8C93-C414324BD54B}"/>
              </a:ext>
            </a:extLst>
          </p:cNvPr>
          <p:cNvSpPr/>
          <p:nvPr/>
        </p:nvSpPr>
        <p:spPr>
          <a:xfrm>
            <a:off x="1377418" y="3319142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FFCC8B-A108-9F40-A444-6974222B0A43}"/>
              </a:ext>
            </a:extLst>
          </p:cNvPr>
          <p:cNvSpPr/>
          <p:nvPr/>
        </p:nvSpPr>
        <p:spPr>
          <a:xfrm>
            <a:off x="612648" y="1262801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2D032A-5261-BF44-8CC9-DC469A3B50E3}"/>
              </a:ext>
            </a:extLst>
          </p:cNvPr>
          <p:cNvSpPr/>
          <p:nvPr/>
        </p:nvSpPr>
        <p:spPr>
          <a:xfrm>
            <a:off x="-434756" y="1748246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10D10DA-A39C-D947-A871-F8112DAB8F99}"/>
              </a:ext>
            </a:extLst>
          </p:cNvPr>
          <p:cNvCxnSpPr>
            <a:cxnSpLocks/>
          </p:cNvCxnSpPr>
          <p:nvPr/>
        </p:nvCxnSpPr>
        <p:spPr>
          <a:xfrm>
            <a:off x="1356953" y="5562629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BC08A84-9DAD-4E4C-AD34-52CBCA925433}"/>
              </a:ext>
            </a:extLst>
          </p:cNvPr>
          <p:cNvSpPr/>
          <p:nvPr/>
        </p:nvSpPr>
        <p:spPr>
          <a:xfrm>
            <a:off x="1356953" y="4170290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B82A916-F857-BD4A-8283-93FF95D56CC3}"/>
              </a:ext>
            </a:extLst>
          </p:cNvPr>
          <p:cNvSpPr/>
          <p:nvPr/>
        </p:nvSpPr>
        <p:spPr>
          <a:xfrm>
            <a:off x="1356954" y="3744716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6D6CFA-3A07-AC44-98C7-43FC228543B2}"/>
              </a:ext>
            </a:extLst>
          </p:cNvPr>
          <p:cNvSpPr/>
          <p:nvPr/>
        </p:nvSpPr>
        <p:spPr>
          <a:xfrm>
            <a:off x="1356953" y="5801057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13782-1C61-3F4A-8D94-CC2DB5F68BEF}"/>
              </a:ext>
            </a:extLst>
          </p:cNvPr>
          <p:cNvSpPr/>
          <p:nvPr/>
        </p:nvSpPr>
        <p:spPr>
          <a:xfrm>
            <a:off x="612648" y="3744716"/>
            <a:ext cx="11251473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DD08A9A-00FE-6D43-99B1-306C821A96D9}"/>
              </a:ext>
            </a:extLst>
          </p:cNvPr>
          <p:cNvCxnSpPr>
            <a:cxnSpLocks/>
          </p:cNvCxnSpPr>
          <p:nvPr/>
        </p:nvCxnSpPr>
        <p:spPr>
          <a:xfrm>
            <a:off x="4103915" y="3281257"/>
            <a:ext cx="0" cy="889033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FC654D4-02B1-9E41-BB45-CED4202EB678}"/>
              </a:ext>
            </a:extLst>
          </p:cNvPr>
          <p:cNvSpPr/>
          <p:nvPr/>
        </p:nvSpPr>
        <p:spPr>
          <a:xfrm>
            <a:off x="-434756" y="4227856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39EF8B2-A6F2-4B45-A7BC-7DE005874FBB}"/>
              </a:ext>
            </a:extLst>
          </p:cNvPr>
          <p:cNvCxnSpPr>
            <a:cxnSpLocks/>
          </p:cNvCxnSpPr>
          <p:nvPr/>
        </p:nvCxnSpPr>
        <p:spPr>
          <a:xfrm>
            <a:off x="4561114" y="3300199"/>
            <a:ext cx="0" cy="889033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CFF0A2B-F0C4-B142-B291-39928C494E9D}"/>
              </a:ext>
            </a:extLst>
          </p:cNvPr>
          <p:cNvCxnSpPr>
            <a:cxnSpLocks/>
          </p:cNvCxnSpPr>
          <p:nvPr/>
        </p:nvCxnSpPr>
        <p:spPr>
          <a:xfrm>
            <a:off x="5061856" y="3319142"/>
            <a:ext cx="0" cy="889033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0F193271-9FE1-484C-BFC2-EAAA8FCF39DC}"/>
              </a:ext>
            </a:extLst>
          </p:cNvPr>
          <p:cNvSpPr/>
          <p:nvPr/>
        </p:nvSpPr>
        <p:spPr>
          <a:xfrm>
            <a:off x="5214020" y="3452596"/>
            <a:ext cx="1266411" cy="590203"/>
          </a:xfrm>
          <a:prstGeom prst="rect">
            <a:avLst/>
          </a:prstGeom>
          <a:solidFill>
            <a:schemeClr val="bg1"/>
          </a:solidFill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行间距</a:t>
            </a: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C92A16F-1127-B745-BDF5-EA912129106B}"/>
              </a:ext>
            </a:extLst>
          </p:cNvPr>
          <p:cNvCxnSpPr>
            <a:cxnSpLocks/>
          </p:cNvCxnSpPr>
          <p:nvPr/>
        </p:nvCxnSpPr>
        <p:spPr>
          <a:xfrm>
            <a:off x="990601" y="1303729"/>
            <a:ext cx="0" cy="2419186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8C97458A-6089-0248-8428-EAA34C44830C}"/>
              </a:ext>
            </a:extLst>
          </p:cNvPr>
          <p:cNvSpPr/>
          <p:nvPr/>
        </p:nvSpPr>
        <p:spPr>
          <a:xfrm>
            <a:off x="653796" y="2092148"/>
            <a:ext cx="703157" cy="590203"/>
          </a:xfrm>
          <a:prstGeom prst="rect">
            <a:avLst/>
          </a:prstGeom>
          <a:solidFill>
            <a:schemeClr val="bg1"/>
          </a:solidFill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行高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C727CCF-F92E-F348-9641-6E9205EEB012}"/>
              </a:ext>
            </a:extLst>
          </p:cNvPr>
          <p:cNvCxnSpPr>
            <a:cxnSpLocks/>
          </p:cNvCxnSpPr>
          <p:nvPr/>
        </p:nvCxnSpPr>
        <p:spPr>
          <a:xfrm>
            <a:off x="8479972" y="1666574"/>
            <a:ext cx="0" cy="1635167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D82767E8-693D-F64C-93ED-1E9CAEFD037F}"/>
              </a:ext>
            </a:extLst>
          </p:cNvPr>
          <p:cNvSpPr/>
          <p:nvPr/>
        </p:nvSpPr>
        <p:spPr>
          <a:xfrm>
            <a:off x="8670747" y="2183771"/>
            <a:ext cx="2031803" cy="590203"/>
          </a:xfrm>
          <a:prstGeom prst="rect">
            <a:avLst/>
          </a:prstGeom>
          <a:solidFill>
            <a:schemeClr val="bg1"/>
          </a:solidFill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文字内容区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由</a:t>
            </a:r>
            <a:r>
              <a:rPr kumimoji="1" lang="en-US" altLang="zh-CN" sz="2000" b="1" dirty="0">
                <a:solidFill>
                  <a:srgbClr val="FF0000"/>
                </a:solidFill>
              </a:rPr>
              <a:t>font-size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决定</a:t>
            </a:r>
          </a:p>
        </p:txBody>
      </p:sp>
    </p:spTree>
    <p:extLst>
      <p:ext uri="{BB962C8B-B14F-4D97-AF65-F5344CB8AC3E}">
        <p14:creationId xmlns:p14="http://schemas.microsoft.com/office/powerpoint/2010/main" val="182326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97180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行内盒模型行间距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line-height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26BC33A-37F6-4242-AF67-239E32361149}"/>
              </a:ext>
            </a:extLst>
          </p:cNvPr>
          <p:cNvCxnSpPr>
            <a:cxnSpLocks/>
          </p:cNvCxnSpPr>
          <p:nvPr/>
        </p:nvCxnSpPr>
        <p:spPr>
          <a:xfrm>
            <a:off x="1208115" y="6042554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1D1E29-2B57-F64B-8B37-DBD5E23E8806}"/>
              </a:ext>
            </a:extLst>
          </p:cNvPr>
          <p:cNvSpPr/>
          <p:nvPr/>
        </p:nvSpPr>
        <p:spPr>
          <a:xfrm>
            <a:off x="1208115" y="4650215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B23E01-3A86-B244-9C56-33F4A8EE46E3}"/>
              </a:ext>
            </a:extLst>
          </p:cNvPr>
          <p:cNvSpPr/>
          <p:nvPr/>
        </p:nvSpPr>
        <p:spPr>
          <a:xfrm>
            <a:off x="1208116" y="4224641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EA6286-CF7F-6E4E-8C93-C414324BD54B}"/>
              </a:ext>
            </a:extLst>
          </p:cNvPr>
          <p:cNvSpPr/>
          <p:nvPr/>
        </p:nvSpPr>
        <p:spPr>
          <a:xfrm>
            <a:off x="1208115" y="6280982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FFCC8B-A108-9F40-A444-6974222B0A43}"/>
              </a:ext>
            </a:extLst>
          </p:cNvPr>
          <p:cNvSpPr/>
          <p:nvPr/>
        </p:nvSpPr>
        <p:spPr>
          <a:xfrm>
            <a:off x="443345" y="4224641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2D032A-5261-BF44-8CC9-DC469A3B50E3}"/>
              </a:ext>
            </a:extLst>
          </p:cNvPr>
          <p:cNvSpPr/>
          <p:nvPr/>
        </p:nvSpPr>
        <p:spPr>
          <a:xfrm>
            <a:off x="-604059" y="4710086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8955AB-5283-284A-946C-F457B6B77258}"/>
              </a:ext>
            </a:extLst>
          </p:cNvPr>
          <p:cNvSpPr/>
          <p:nvPr/>
        </p:nvSpPr>
        <p:spPr>
          <a:xfrm>
            <a:off x="6651171" y="3274900"/>
            <a:ext cx="4746172" cy="55455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直接箭头连接符 45">
            <a:extLst>
              <a:ext uri="{FF2B5EF4-FFF2-40B4-BE49-F238E27FC236}">
                <a16:creationId xmlns:a16="http://schemas.microsoft.com/office/drawing/2014/main" id="{65FBEE0F-6807-B444-A7BF-F51777AE8E8A}"/>
              </a:ext>
            </a:extLst>
          </p:cNvPr>
          <p:cNvCxnSpPr>
            <a:cxnSpLocks/>
          </p:cNvCxnSpPr>
          <p:nvPr/>
        </p:nvCxnSpPr>
        <p:spPr>
          <a:xfrm flipH="1">
            <a:off x="7336971" y="3794902"/>
            <a:ext cx="1471832" cy="59960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F655305-4101-0140-9BFE-E881DC6DDCFD}"/>
              </a:ext>
            </a:extLst>
          </p:cNvPr>
          <p:cNvSpPr/>
          <p:nvPr/>
        </p:nvSpPr>
        <p:spPr>
          <a:xfrm>
            <a:off x="6737782" y="3376332"/>
            <a:ext cx="45729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/>
              <a:t>行间距</a:t>
            </a:r>
            <a:r>
              <a:rPr kumimoji="1" lang="en-US" altLang="zh-CN" b="1" dirty="0"/>
              <a:t>=(line-height  –  font-size)=26-16=10px</a:t>
            </a:r>
            <a:endParaRPr kumimoji="1"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89CA8E-607D-B247-AA4A-B2EE35A7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55" y="906648"/>
            <a:ext cx="2701095" cy="326596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FA672F0-6739-0D4D-B7C6-407E9649FAB2}"/>
              </a:ext>
            </a:extLst>
          </p:cNvPr>
          <p:cNvCxnSpPr/>
          <p:nvPr/>
        </p:nvCxnSpPr>
        <p:spPr>
          <a:xfrm>
            <a:off x="5584371" y="4710086"/>
            <a:ext cx="0" cy="1551215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52278EE-62AE-F349-BAC6-EB5F99A2B833}"/>
              </a:ext>
            </a:extLst>
          </p:cNvPr>
          <p:cNvSpPr/>
          <p:nvPr/>
        </p:nvSpPr>
        <p:spPr>
          <a:xfrm>
            <a:off x="5565537" y="5219844"/>
            <a:ext cx="944545" cy="590203"/>
          </a:xfrm>
          <a:prstGeom prst="rect">
            <a:avLst/>
          </a:prstGeom>
          <a:noFill/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tx1"/>
                </a:solidFill>
              </a:rPr>
              <a:t>16px</a:t>
            </a:r>
            <a:endParaRPr kumimoji="1" lang="zh-CN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0AD2387-724A-9F49-B583-FC38A18CC40E}"/>
              </a:ext>
            </a:extLst>
          </p:cNvPr>
          <p:cNvCxnSpPr>
            <a:cxnSpLocks/>
          </p:cNvCxnSpPr>
          <p:nvPr/>
        </p:nvCxnSpPr>
        <p:spPr>
          <a:xfrm>
            <a:off x="10765971" y="4172609"/>
            <a:ext cx="0" cy="485445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CF3931E-E297-7F46-80BD-64C83A296927}"/>
              </a:ext>
            </a:extLst>
          </p:cNvPr>
          <p:cNvSpPr/>
          <p:nvPr/>
        </p:nvSpPr>
        <p:spPr>
          <a:xfrm>
            <a:off x="10886299" y="4131425"/>
            <a:ext cx="1266411" cy="590203"/>
          </a:xfrm>
          <a:prstGeom prst="rect">
            <a:avLst/>
          </a:prstGeom>
          <a:noFill/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</a:rPr>
              <a:t>10/2=5px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2564277-EA3B-FE44-AE0C-460B882A30BC}"/>
              </a:ext>
            </a:extLst>
          </p:cNvPr>
          <p:cNvSpPr/>
          <p:nvPr/>
        </p:nvSpPr>
        <p:spPr>
          <a:xfrm>
            <a:off x="3940820" y="963769"/>
            <a:ext cx="7262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行间距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指的是上下两行文字内容区之间的间距</a:t>
            </a:r>
            <a:endParaRPr lang="en-US" altLang="zh-CN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行高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指的是上下两行文字的文本基线之间的最小间距</a:t>
            </a:r>
            <a:endParaRPr lang="en-US" altLang="zh-CN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行高与行间距之差就是行间距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5ACD4F-86CA-CA49-92E3-A87BBF6E371B}"/>
              </a:ext>
            </a:extLst>
          </p:cNvPr>
          <p:cNvSpPr/>
          <p:nvPr/>
        </p:nvSpPr>
        <p:spPr>
          <a:xfrm>
            <a:off x="3949195" y="1961111"/>
            <a:ext cx="831670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line-height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取值分两类</a:t>
            </a:r>
            <a:endParaRPr lang="en-US" altLang="zh-CN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px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，直接定义固定值</a:t>
            </a:r>
            <a:endParaRPr lang="en-US" altLang="zh-CN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：倍数，一当前字体大小为基数设置倍数，比如</a:t>
            </a:r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line-height:1.5,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那么实际行高</a:t>
            </a:r>
            <a:endParaRPr lang="en-US" altLang="zh-CN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的值就为</a:t>
            </a:r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1.5=24px</a:t>
            </a:r>
          </a:p>
          <a:p>
            <a:endParaRPr lang="en-US" altLang="zh-CN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6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63914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复杂情况下的行内盒模型</a:t>
            </a:r>
          </a:p>
        </p:txBody>
      </p:sp>
    </p:spTree>
    <p:extLst>
      <p:ext uri="{BB962C8B-B14F-4D97-AF65-F5344CB8AC3E}">
        <p14:creationId xmlns:p14="http://schemas.microsoft.com/office/powerpoint/2010/main" val="328100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替换元素对文本行框高度的影响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-1700547" y="3368557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111627" y="4701025"/>
            <a:ext cx="1180431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111627" y="3308686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111628" y="2883112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111627" y="4939453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0" y="1918547"/>
            <a:ext cx="12060105" cy="34033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8C723ED-7C92-4D56-B688-6BF2003B0E7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485069" y="4919772"/>
            <a:ext cx="125986" cy="840079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3AE244E-8A25-42CB-997B-95D2D83E9EF1}"/>
              </a:ext>
            </a:extLst>
          </p:cNvPr>
          <p:cNvSpPr/>
          <p:nvPr/>
        </p:nvSpPr>
        <p:spPr>
          <a:xfrm>
            <a:off x="0" y="5759851"/>
            <a:ext cx="2970138" cy="590203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内容区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font-size</a:t>
            </a:r>
            <a:r>
              <a:rPr kumimoji="1" lang="zh-CN" altLang="en-US" dirty="0">
                <a:solidFill>
                  <a:schemeClr val="tx1"/>
                </a:solidFill>
              </a:rPr>
              <a:t>决定大小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C28280-DF3D-468B-915C-91712EBA623F}"/>
              </a:ext>
            </a:extLst>
          </p:cNvPr>
          <p:cNvSpPr/>
          <p:nvPr/>
        </p:nvSpPr>
        <p:spPr>
          <a:xfrm>
            <a:off x="4038599" y="5697491"/>
            <a:ext cx="2077905" cy="590203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文本基线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由字体本身的设计决定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1975C7-36B0-43BB-A768-605457257DDF}"/>
              </a:ext>
            </a:extLst>
          </p:cNvPr>
          <p:cNvCxnSpPr>
            <a:cxnSpLocks/>
          </p:cNvCxnSpPr>
          <p:nvPr/>
        </p:nvCxnSpPr>
        <p:spPr>
          <a:xfrm flipV="1">
            <a:off x="4595552" y="4692076"/>
            <a:ext cx="556953" cy="1016939"/>
          </a:xfrm>
          <a:prstGeom prst="straightConnector1">
            <a:avLst/>
          </a:prstGeom>
          <a:ln w="28575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4B63BB9D-984F-415A-8D74-38ADD1781AF8}"/>
              </a:ext>
            </a:extLst>
          </p:cNvPr>
          <p:cNvSpPr/>
          <p:nvPr/>
        </p:nvSpPr>
        <p:spPr>
          <a:xfrm>
            <a:off x="7477852" y="5607409"/>
            <a:ext cx="3555631" cy="55455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3960D3-92A7-41E8-8C14-504B7824EB52}"/>
              </a:ext>
            </a:extLst>
          </p:cNvPr>
          <p:cNvCxnSpPr>
            <a:cxnSpLocks/>
          </p:cNvCxnSpPr>
          <p:nvPr/>
        </p:nvCxnSpPr>
        <p:spPr>
          <a:xfrm flipH="1" flipV="1">
            <a:off x="6583680" y="5106976"/>
            <a:ext cx="950697" cy="48465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DF040CDF-4DFD-4983-B62B-581BC7C042ED}"/>
              </a:ext>
            </a:extLst>
          </p:cNvPr>
          <p:cNvSpPr/>
          <p:nvPr/>
        </p:nvSpPr>
        <p:spPr>
          <a:xfrm>
            <a:off x="653796" y="1182262"/>
            <a:ext cx="4094475" cy="590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行框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line-height</a:t>
            </a:r>
            <a:r>
              <a:rPr kumimoji="1" lang="zh-CN" altLang="en-US" dirty="0">
                <a:solidFill>
                  <a:schemeClr val="tx1"/>
                </a:solidFill>
              </a:rPr>
              <a:t>控制最小行框高度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09DE97-F8BD-440D-94DB-88CBDF95D51C}"/>
              </a:ext>
            </a:extLst>
          </p:cNvPr>
          <p:cNvCxnSpPr>
            <a:cxnSpLocks/>
            <a:stCxn id="47" idx="2"/>
            <a:endCxn id="24" idx="0"/>
          </p:cNvCxnSpPr>
          <p:nvPr/>
        </p:nvCxnSpPr>
        <p:spPr>
          <a:xfrm>
            <a:off x="2701034" y="1772465"/>
            <a:ext cx="3329019" cy="146082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0C08AD5-A67B-48BC-B9FC-2BF8D89DF899}"/>
              </a:ext>
            </a:extLst>
          </p:cNvPr>
          <p:cNvSpPr/>
          <p:nvPr/>
        </p:nvSpPr>
        <p:spPr>
          <a:xfrm>
            <a:off x="7599989" y="5707522"/>
            <a:ext cx="3311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/>
              <a:t>行间距</a:t>
            </a:r>
            <a:r>
              <a:rPr kumimoji="1" lang="en-US" altLang="zh-CN" b="1" dirty="0"/>
              <a:t>=(line-height  –  font-size)</a:t>
            </a:r>
            <a:endParaRPr kumimoji="1" lang="zh-CN" altLang="en-US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32088C-95F5-8A46-965C-7FAD67D3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133" y="1943711"/>
            <a:ext cx="1965500" cy="2751700"/>
          </a:xfrm>
          <a:prstGeom prst="rect">
            <a:avLst/>
          </a:prstGeom>
        </p:spPr>
      </p:pic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07E7AE9-A048-BA47-8067-450AFFBAB54E}"/>
              </a:ext>
            </a:extLst>
          </p:cNvPr>
          <p:cNvCxnSpPr>
            <a:cxnSpLocks/>
          </p:cNvCxnSpPr>
          <p:nvPr/>
        </p:nvCxnSpPr>
        <p:spPr>
          <a:xfrm>
            <a:off x="3306943" y="2861311"/>
            <a:ext cx="0" cy="2419186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lgDashDot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50272648-2335-D14E-A12F-62FC76A1DBB4}"/>
              </a:ext>
            </a:extLst>
          </p:cNvPr>
          <p:cNvSpPr/>
          <p:nvPr/>
        </p:nvSpPr>
        <p:spPr>
          <a:xfrm>
            <a:off x="2970138" y="3649730"/>
            <a:ext cx="703157" cy="590203"/>
          </a:xfrm>
          <a:prstGeom prst="rect">
            <a:avLst/>
          </a:prstGeom>
          <a:solidFill>
            <a:schemeClr val="bg1"/>
          </a:solidFill>
          <a:ln w="28575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solidFill>
                  <a:srgbClr val="FF0000"/>
                </a:solidFill>
              </a:rPr>
              <a:t>行高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85F349E-8BC8-5A4B-AAB6-8BDA580FFD02}"/>
              </a:ext>
            </a:extLst>
          </p:cNvPr>
          <p:cNvSpPr/>
          <p:nvPr/>
        </p:nvSpPr>
        <p:spPr>
          <a:xfrm>
            <a:off x="5266105" y="860010"/>
            <a:ext cx="6698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非替换元素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是指内容可以直接在代码中写出来（如文字）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替换元素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是指内容存储在代码文件之外，需要通过文件路径引入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（如图片，视频，音频等）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7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替换元素对文本行框高度的影响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-1700547" y="4859901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111627" y="6192369"/>
            <a:ext cx="1180431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111627" y="4800030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111628" y="4374456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111627" y="6430797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62549" y="3409891"/>
            <a:ext cx="11997556" cy="34033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32088C-95F5-8A46-965C-7FAD67D3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75" y="3435055"/>
            <a:ext cx="1965500" cy="2751700"/>
          </a:xfrm>
          <a:prstGeom prst="rect">
            <a:avLst/>
          </a:prstGeom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93B4DD04-AD9F-4740-A14E-183B77086019}"/>
              </a:ext>
            </a:extLst>
          </p:cNvPr>
          <p:cNvCxnSpPr>
            <a:cxnSpLocks/>
          </p:cNvCxnSpPr>
          <p:nvPr/>
        </p:nvCxnSpPr>
        <p:spPr>
          <a:xfrm>
            <a:off x="923299" y="2742838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41EF266-8E6E-6643-AB85-B57CCD911BEB}"/>
              </a:ext>
            </a:extLst>
          </p:cNvPr>
          <p:cNvSpPr/>
          <p:nvPr/>
        </p:nvSpPr>
        <p:spPr>
          <a:xfrm>
            <a:off x="923299" y="1350499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A8C4C3-C686-3C49-9222-EF1C83DA7CE6}"/>
              </a:ext>
            </a:extLst>
          </p:cNvPr>
          <p:cNvSpPr/>
          <p:nvPr/>
        </p:nvSpPr>
        <p:spPr>
          <a:xfrm>
            <a:off x="923300" y="924925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4642C2-1B85-6A48-9C30-AE659530246B}"/>
              </a:ext>
            </a:extLst>
          </p:cNvPr>
          <p:cNvSpPr/>
          <p:nvPr/>
        </p:nvSpPr>
        <p:spPr>
          <a:xfrm>
            <a:off x="923299" y="2981266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78E97B-DE22-D746-BA00-14DADF66B601}"/>
              </a:ext>
            </a:extLst>
          </p:cNvPr>
          <p:cNvSpPr/>
          <p:nvPr/>
        </p:nvSpPr>
        <p:spPr>
          <a:xfrm>
            <a:off x="158529" y="924925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872E1F3-3B89-524A-9D05-9F42DC2C57C2}"/>
              </a:ext>
            </a:extLst>
          </p:cNvPr>
          <p:cNvSpPr/>
          <p:nvPr/>
        </p:nvSpPr>
        <p:spPr>
          <a:xfrm>
            <a:off x="-888875" y="1410370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</p:spTree>
    <p:extLst>
      <p:ext uri="{BB962C8B-B14F-4D97-AF65-F5344CB8AC3E}">
        <p14:creationId xmlns:p14="http://schemas.microsoft.com/office/powerpoint/2010/main" val="17764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6478133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</a:rPr>
              <a:t>单行不同文字大小、行高对行内盒模型的影响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3969877" y="1836666"/>
            <a:ext cx="2874394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大美</a:t>
            </a:r>
            <a:endParaRPr kumimoji="1" lang="zh-CN" altLang="en-US" sz="5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D9EEB6E0-BB10-F245-9F04-5F957B90A2B9}"/>
              </a:ext>
            </a:extLst>
          </p:cNvPr>
          <p:cNvCxnSpPr>
            <a:cxnSpLocks/>
          </p:cNvCxnSpPr>
          <p:nvPr/>
        </p:nvCxnSpPr>
        <p:spPr>
          <a:xfrm>
            <a:off x="2013857" y="3153719"/>
            <a:ext cx="20574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4158341" y="3178626"/>
            <a:ext cx="234042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02128C0-085B-224C-8497-F59E4BF82958}"/>
              </a:ext>
            </a:extLst>
          </p:cNvPr>
          <p:cNvCxnSpPr>
            <a:cxnSpLocks/>
          </p:cNvCxnSpPr>
          <p:nvPr/>
        </p:nvCxnSpPr>
        <p:spPr>
          <a:xfrm>
            <a:off x="6634840" y="3167738"/>
            <a:ext cx="18832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1DC3091-D5B6-424B-B481-C0B809FF5CEA}"/>
              </a:ext>
            </a:extLst>
          </p:cNvPr>
          <p:cNvCxnSpPr>
            <a:cxnSpLocks/>
          </p:cNvCxnSpPr>
          <p:nvPr/>
        </p:nvCxnSpPr>
        <p:spPr>
          <a:xfrm>
            <a:off x="8637812" y="3178626"/>
            <a:ext cx="17961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035FF0E-85CD-014A-B469-0B848DA5A89B}"/>
              </a:ext>
            </a:extLst>
          </p:cNvPr>
          <p:cNvSpPr/>
          <p:nvPr/>
        </p:nvSpPr>
        <p:spPr>
          <a:xfrm>
            <a:off x="478403" y="1010092"/>
            <a:ext cx="11560629" cy="30915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4114799" y="1786287"/>
            <a:ext cx="2427513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4114798" y="1360713"/>
            <a:ext cx="2427513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4114797" y="3417054"/>
            <a:ext cx="2427513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1338943" y="1360713"/>
            <a:ext cx="9601200" cy="24601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75B828F-B032-554F-BE09-14A3FA280306}"/>
              </a:ext>
            </a:extLst>
          </p:cNvPr>
          <p:cNvSpPr/>
          <p:nvPr/>
        </p:nvSpPr>
        <p:spPr>
          <a:xfrm>
            <a:off x="1937657" y="2249931"/>
            <a:ext cx="2177140" cy="99181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8027C2E-B18C-774F-BC0E-CE67D699390B}"/>
              </a:ext>
            </a:extLst>
          </p:cNvPr>
          <p:cNvSpPr/>
          <p:nvPr/>
        </p:nvSpPr>
        <p:spPr>
          <a:xfrm>
            <a:off x="6585854" y="2296026"/>
            <a:ext cx="1981203" cy="991812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9FC711B-44B9-F943-B870-C426785FAC98}"/>
              </a:ext>
            </a:extLst>
          </p:cNvPr>
          <p:cNvSpPr/>
          <p:nvPr/>
        </p:nvSpPr>
        <p:spPr>
          <a:xfrm>
            <a:off x="8621483" y="2620289"/>
            <a:ext cx="1828802" cy="758865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1C7672-4F86-2649-9B8C-934D643FE9F1}"/>
              </a:ext>
            </a:extLst>
          </p:cNvPr>
          <p:cNvSpPr/>
          <p:nvPr/>
        </p:nvSpPr>
        <p:spPr>
          <a:xfrm>
            <a:off x="1924397" y="2348037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47C411-4271-1140-AF58-227D86C46273}"/>
              </a:ext>
            </a:extLst>
          </p:cNvPr>
          <p:cNvSpPr/>
          <p:nvPr/>
        </p:nvSpPr>
        <p:spPr>
          <a:xfrm>
            <a:off x="6536099" y="2351417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而不言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09878E-4F11-1D4C-B001-2F9557868FD7}"/>
              </a:ext>
            </a:extLst>
          </p:cNvPr>
          <p:cNvSpPr/>
          <p:nvPr/>
        </p:nvSpPr>
        <p:spPr>
          <a:xfrm>
            <a:off x="8604464" y="2482728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xMen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2D4B48-FD1C-1D46-B1CC-17456B7C8A71}"/>
              </a:ext>
            </a:extLst>
          </p:cNvPr>
          <p:cNvSpPr/>
          <p:nvPr/>
        </p:nvSpPr>
        <p:spPr>
          <a:xfrm>
            <a:off x="1924397" y="3286448"/>
            <a:ext cx="2190400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E8B0247-62B0-4A49-850D-A6EBF9C90C00}"/>
              </a:ext>
            </a:extLst>
          </p:cNvPr>
          <p:cNvSpPr/>
          <p:nvPr/>
        </p:nvSpPr>
        <p:spPr>
          <a:xfrm>
            <a:off x="1933063" y="1840506"/>
            <a:ext cx="2190400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DA69E5-5F78-4141-8433-C53A6208B508}"/>
              </a:ext>
            </a:extLst>
          </p:cNvPr>
          <p:cNvSpPr/>
          <p:nvPr/>
        </p:nvSpPr>
        <p:spPr>
          <a:xfrm>
            <a:off x="6571978" y="1872681"/>
            <a:ext cx="2032486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1DFD1D-B5AD-C64F-8867-C60A53437D0C}"/>
              </a:ext>
            </a:extLst>
          </p:cNvPr>
          <p:cNvSpPr/>
          <p:nvPr/>
        </p:nvSpPr>
        <p:spPr>
          <a:xfrm>
            <a:off x="6560211" y="3318086"/>
            <a:ext cx="2032486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ADE9272-6A68-8B42-BEF9-BF33E86F353B}"/>
              </a:ext>
            </a:extLst>
          </p:cNvPr>
          <p:cNvSpPr/>
          <p:nvPr/>
        </p:nvSpPr>
        <p:spPr>
          <a:xfrm>
            <a:off x="8637812" y="3390794"/>
            <a:ext cx="1845823" cy="17836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542D6A9-AEC3-9D47-B9C2-0047A27B91EE}"/>
              </a:ext>
            </a:extLst>
          </p:cNvPr>
          <p:cNvSpPr/>
          <p:nvPr/>
        </p:nvSpPr>
        <p:spPr>
          <a:xfrm>
            <a:off x="8621483" y="2413461"/>
            <a:ext cx="1845823" cy="17836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95C526-5F96-E841-ADD6-7D41C9D50830}"/>
              </a:ext>
            </a:extLst>
          </p:cNvPr>
          <p:cNvSpPr/>
          <p:nvPr/>
        </p:nvSpPr>
        <p:spPr>
          <a:xfrm>
            <a:off x="774476" y="4851715"/>
            <a:ext cx="11213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：先确定最高的行内盒模型，并算出该行内盒模型的文本基线位置，接着将其他行内盒模型的基线与之对齐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：行框的最终高度，由行内最高的那个行内盒模型决定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52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文本垂直对齐讲解</a:t>
            </a:r>
          </a:p>
        </p:txBody>
      </p:sp>
    </p:spTree>
    <p:extLst>
      <p:ext uri="{BB962C8B-B14F-4D97-AF65-F5344CB8AC3E}">
        <p14:creationId xmlns:p14="http://schemas.microsoft.com/office/powerpoint/2010/main" val="981262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vertical-align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垂直对齐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77982" y="2522782"/>
            <a:ext cx="9951917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xMen</a:t>
            </a:r>
            <a:endParaRPr lang="zh-CN" altLang="en-US" sz="960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2493818" y="3685845"/>
            <a:ext cx="635092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3428999" y="2459600"/>
            <a:ext cx="3219139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3428999" y="2034026"/>
            <a:ext cx="3219140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3428999" y="4090367"/>
            <a:ext cx="3219139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54430" y="1069461"/>
            <a:ext cx="12060105" cy="34033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D32088C-95F5-8A46-965C-7FAD67D3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81" y="1103828"/>
            <a:ext cx="1833749" cy="256724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D010685-9834-E048-AA0A-191D83ACF508}"/>
              </a:ext>
            </a:extLst>
          </p:cNvPr>
          <p:cNvSpPr/>
          <p:nvPr/>
        </p:nvSpPr>
        <p:spPr>
          <a:xfrm>
            <a:off x="786352" y="4693676"/>
            <a:ext cx="4307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垂直对齐不影响块级元素中内容的对齐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434A36-7D04-CA41-84E1-6B8A88B086B6}"/>
              </a:ext>
            </a:extLst>
          </p:cNvPr>
          <p:cNvSpPr/>
          <p:nvPr/>
        </p:nvSpPr>
        <p:spPr>
          <a:xfrm>
            <a:off x="694944" y="1597451"/>
            <a:ext cx="1833749" cy="3350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文本中线</a:t>
            </a:r>
            <a:r>
              <a:rPr kumimoji="1" lang="en-US" altLang="zh-CN" dirty="0">
                <a:solidFill>
                  <a:schemeClr val="tx1"/>
                </a:solidFill>
              </a:rPr>
              <a:t>:Middle</a:t>
            </a:r>
          </a:p>
        </p:txBody>
      </p:sp>
      <p:cxnSp>
        <p:nvCxnSpPr>
          <p:cNvPr id="27" name="直接箭头连接符 28">
            <a:extLst>
              <a:ext uri="{FF2B5EF4-FFF2-40B4-BE49-F238E27FC236}">
                <a16:creationId xmlns:a16="http://schemas.microsoft.com/office/drawing/2014/main" id="{965795C6-826C-9F41-A2A8-87B3CDEAB02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626822" y="1932542"/>
            <a:ext cx="802177" cy="1332601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5">
            <a:extLst>
              <a:ext uri="{FF2B5EF4-FFF2-40B4-BE49-F238E27FC236}">
                <a16:creationId xmlns:a16="http://schemas.microsoft.com/office/drawing/2014/main" id="{03C3956D-1514-6C4A-820B-459FF863C566}"/>
              </a:ext>
            </a:extLst>
          </p:cNvPr>
          <p:cNvCxnSpPr>
            <a:cxnSpLocks/>
          </p:cNvCxnSpPr>
          <p:nvPr/>
        </p:nvCxnSpPr>
        <p:spPr>
          <a:xfrm flipH="1">
            <a:off x="3428999" y="3328745"/>
            <a:ext cx="3219139" cy="0"/>
          </a:xfrm>
          <a:prstGeom prst="line">
            <a:avLst/>
          </a:prstGeom>
          <a:ln w="28575">
            <a:solidFill>
              <a:srgbClr val="1237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C9C9C294-0774-CF4C-9423-C01BDBE64198}"/>
              </a:ext>
            </a:extLst>
          </p:cNvPr>
          <p:cNvSpPr/>
          <p:nvPr/>
        </p:nvSpPr>
        <p:spPr>
          <a:xfrm>
            <a:off x="548640" y="3765982"/>
            <a:ext cx="1980053" cy="3350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文本基线</a:t>
            </a:r>
            <a:r>
              <a:rPr kumimoji="1" lang="en-US" altLang="zh-CN" dirty="0">
                <a:solidFill>
                  <a:schemeClr val="tx1"/>
                </a:solidFill>
              </a:rPr>
              <a:t>:baseline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2BDB35E-6A18-0043-93F7-98F840D1C4E1}"/>
              </a:ext>
            </a:extLst>
          </p:cNvPr>
          <p:cNvSpPr/>
          <p:nvPr/>
        </p:nvSpPr>
        <p:spPr>
          <a:xfrm>
            <a:off x="8464462" y="3903140"/>
            <a:ext cx="2059647" cy="33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文本底线</a:t>
            </a:r>
            <a:r>
              <a:rPr kumimoji="1" lang="en-US" altLang="zh-CN" dirty="0">
                <a:solidFill>
                  <a:schemeClr val="tx1"/>
                </a:solidFill>
              </a:rPr>
              <a:t>:bottom</a:t>
            </a:r>
          </a:p>
        </p:txBody>
      </p:sp>
      <p:cxnSp>
        <p:nvCxnSpPr>
          <p:cNvPr id="53" name="直接箭头连接符 28">
            <a:extLst>
              <a:ext uri="{FF2B5EF4-FFF2-40B4-BE49-F238E27FC236}">
                <a16:creationId xmlns:a16="http://schemas.microsoft.com/office/drawing/2014/main" id="{05D4342F-D95B-B544-A64C-27393D7F2CC2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6648138" y="4070686"/>
            <a:ext cx="1816324" cy="399750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3F80D3B-D872-E149-A540-13F585606261}"/>
              </a:ext>
            </a:extLst>
          </p:cNvPr>
          <p:cNvSpPr/>
          <p:nvPr/>
        </p:nvSpPr>
        <p:spPr>
          <a:xfrm>
            <a:off x="4151933" y="1451327"/>
            <a:ext cx="2059647" cy="33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文本顶线</a:t>
            </a:r>
            <a:r>
              <a:rPr kumimoji="1" lang="en-US" altLang="zh-CN" dirty="0">
                <a:solidFill>
                  <a:schemeClr val="tx1"/>
                </a:solidFill>
              </a:rPr>
              <a:t>:top</a:t>
            </a:r>
          </a:p>
        </p:txBody>
      </p:sp>
      <p:cxnSp>
        <p:nvCxnSpPr>
          <p:cNvPr id="55" name="直接箭头连接符 28">
            <a:extLst>
              <a:ext uri="{FF2B5EF4-FFF2-40B4-BE49-F238E27FC236}">
                <a16:creationId xmlns:a16="http://schemas.microsoft.com/office/drawing/2014/main" id="{34B4C897-7F2F-B041-A07B-410B99E1515A}"/>
              </a:ext>
            </a:extLst>
          </p:cNvPr>
          <p:cNvCxnSpPr>
            <a:cxnSpLocks/>
            <a:stCxn id="54" idx="0"/>
            <a:endCxn id="24" idx="0"/>
          </p:cNvCxnSpPr>
          <p:nvPr/>
        </p:nvCxnSpPr>
        <p:spPr>
          <a:xfrm flipV="1">
            <a:off x="5181757" y="1069461"/>
            <a:ext cx="902726" cy="381866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863CA750-E71C-B945-87DC-8FD617ED876C}"/>
              </a:ext>
            </a:extLst>
          </p:cNvPr>
          <p:cNvSpPr/>
          <p:nvPr/>
        </p:nvSpPr>
        <p:spPr>
          <a:xfrm>
            <a:off x="786352" y="4990826"/>
            <a:ext cx="89220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vertical-align</a:t>
            </a:r>
            <a:r>
              <a:rPr lang="zh-CN" alt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baseline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：使元素的基线与父元素的基线对齐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middle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：使元素的中部与父元素的中线对齐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：使元素及其后代元素的顶部与整行的顶部对齐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bottom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：使元素及其后代元素的底部与整行的底部对齐。</a:t>
            </a:r>
            <a:endParaRPr lang="en-US" altLang="zh-CN" sz="20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56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文字样式讲解</a:t>
            </a:r>
          </a:p>
        </p:txBody>
      </p:sp>
    </p:spTree>
    <p:extLst>
      <p:ext uri="{BB962C8B-B14F-4D97-AF65-F5344CB8AC3E}">
        <p14:creationId xmlns:p14="http://schemas.microsoft.com/office/powerpoint/2010/main" val="86882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75211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77762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79648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56738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什么是行内盒模型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72314"/>
            <a:ext cx="37753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行内盒模型的概念分析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61780" y="3197886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复杂情况下的行内盒模型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53623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76389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文本垂直对齐讲解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63E7CE8E-4C6B-DB44-A9EA-11F5FEF5E018}"/>
              </a:ext>
            </a:extLst>
          </p:cNvPr>
          <p:cNvGrpSpPr>
            <a:grpSpLocks/>
          </p:cNvGrpSpPr>
          <p:nvPr/>
        </p:nvGrpSpPr>
        <p:grpSpPr bwMode="auto">
          <a:xfrm>
            <a:off x="7941130" y="5697314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93A883F2-9C45-7744-BDF1-FF4A068B5D11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EC5FFC-B88A-8E44-B335-E0D35AC171D0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741C21B9-6AE6-0D4A-B0E6-7CD7D36AE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5" y="581298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文字样式讲解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文本缩进样式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text-indent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BF539BA-74AF-E845-BF86-A9E4187DC26A}"/>
              </a:ext>
            </a:extLst>
          </p:cNvPr>
          <p:cNvCxnSpPr>
            <a:cxnSpLocks/>
          </p:cNvCxnSpPr>
          <p:nvPr/>
        </p:nvCxnSpPr>
        <p:spPr>
          <a:xfrm>
            <a:off x="91438" y="2741215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0132B77-9252-8642-96FF-3FF01FED92CD}"/>
              </a:ext>
            </a:extLst>
          </p:cNvPr>
          <p:cNvSpPr/>
          <p:nvPr/>
        </p:nvSpPr>
        <p:spPr>
          <a:xfrm>
            <a:off x="91438" y="1348876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2BBFF35-F696-B141-9B56-1160033D7860}"/>
              </a:ext>
            </a:extLst>
          </p:cNvPr>
          <p:cNvSpPr/>
          <p:nvPr/>
        </p:nvSpPr>
        <p:spPr>
          <a:xfrm>
            <a:off x="91439" y="923302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7152D3-159D-824B-8525-9DBDCE3273F7}"/>
              </a:ext>
            </a:extLst>
          </p:cNvPr>
          <p:cNvSpPr/>
          <p:nvPr/>
        </p:nvSpPr>
        <p:spPr>
          <a:xfrm>
            <a:off x="91438" y="2979643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C1D5BD-9606-B24E-8086-165B97A7F0E4}"/>
              </a:ext>
            </a:extLst>
          </p:cNvPr>
          <p:cNvSpPr/>
          <p:nvPr/>
        </p:nvSpPr>
        <p:spPr>
          <a:xfrm>
            <a:off x="91439" y="923302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0CE9E8-47FE-7643-953F-01F02ADDA859}"/>
              </a:ext>
            </a:extLst>
          </p:cNvPr>
          <p:cNvSpPr/>
          <p:nvPr/>
        </p:nvSpPr>
        <p:spPr>
          <a:xfrm>
            <a:off x="0" y="1396978"/>
            <a:ext cx="10004124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9155A6-7E33-544B-807B-2AAFF313E86B}"/>
              </a:ext>
            </a:extLst>
          </p:cNvPr>
          <p:cNvSpPr/>
          <p:nvPr/>
        </p:nvSpPr>
        <p:spPr>
          <a:xfrm>
            <a:off x="11516058" y="1830193"/>
            <a:ext cx="74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默认情况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33C4AA-BFFD-0D4A-BB8E-4FD28683FCBD}"/>
              </a:ext>
            </a:extLst>
          </p:cNvPr>
          <p:cNvSpPr/>
          <p:nvPr/>
        </p:nvSpPr>
        <p:spPr>
          <a:xfrm>
            <a:off x="2174917" y="6049244"/>
            <a:ext cx="6108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text-indent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1em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*文本首行缩进一个字符*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text-indent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*文本首行缩进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AECB4867-E896-C645-9A1D-C07DD0D137B1}"/>
              </a:ext>
            </a:extLst>
          </p:cNvPr>
          <p:cNvCxnSpPr>
            <a:cxnSpLocks/>
          </p:cNvCxnSpPr>
          <p:nvPr/>
        </p:nvCxnSpPr>
        <p:spPr>
          <a:xfrm>
            <a:off x="91437" y="5384830"/>
            <a:ext cx="1085984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246111A9-E589-044A-ACAA-49309846F00D}"/>
              </a:ext>
            </a:extLst>
          </p:cNvPr>
          <p:cNvSpPr/>
          <p:nvPr/>
        </p:nvSpPr>
        <p:spPr>
          <a:xfrm>
            <a:off x="91437" y="3992491"/>
            <a:ext cx="10978180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ECA21C4-42A2-EC46-A281-30F911414D1C}"/>
              </a:ext>
            </a:extLst>
          </p:cNvPr>
          <p:cNvSpPr/>
          <p:nvPr/>
        </p:nvSpPr>
        <p:spPr>
          <a:xfrm>
            <a:off x="91437" y="3566917"/>
            <a:ext cx="10978181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A5A9EB1-ADB9-3944-AF81-55DCE1CCFEE0}"/>
              </a:ext>
            </a:extLst>
          </p:cNvPr>
          <p:cNvSpPr/>
          <p:nvPr/>
        </p:nvSpPr>
        <p:spPr>
          <a:xfrm>
            <a:off x="91436" y="5623258"/>
            <a:ext cx="10978181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9BCD80B-AA32-E543-BA9B-6A176F099D28}"/>
              </a:ext>
            </a:extLst>
          </p:cNvPr>
          <p:cNvSpPr/>
          <p:nvPr/>
        </p:nvSpPr>
        <p:spPr>
          <a:xfrm>
            <a:off x="91438" y="3566917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B6DE789-A5EB-384E-9111-659958FFE5BF}"/>
              </a:ext>
            </a:extLst>
          </p:cNvPr>
          <p:cNvSpPr/>
          <p:nvPr/>
        </p:nvSpPr>
        <p:spPr>
          <a:xfrm>
            <a:off x="-2" y="4040593"/>
            <a:ext cx="11715079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天地有大美而不言</a:t>
            </a:r>
          </a:p>
        </p:txBody>
      </p:sp>
    </p:spTree>
    <p:extLst>
      <p:ext uri="{BB962C8B-B14F-4D97-AF65-F5344CB8AC3E}">
        <p14:creationId xmlns:p14="http://schemas.microsoft.com/office/powerpoint/2010/main" val="181826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文本对齐格式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text-align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8896FC-7C23-CF4F-A85F-C07A627A37F0}"/>
              </a:ext>
            </a:extLst>
          </p:cNvPr>
          <p:cNvGrpSpPr/>
          <p:nvPr/>
        </p:nvGrpSpPr>
        <p:grpSpPr>
          <a:xfrm>
            <a:off x="476959" y="1105897"/>
            <a:ext cx="10154847" cy="1611086"/>
            <a:chOff x="45718" y="923302"/>
            <a:chExt cx="13900268" cy="2460114"/>
          </a:xfrm>
        </p:grpSpPr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EBF539BA-74AF-E845-BF86-A9E4187DC26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8" y="2741215"/>
              <a:ext cx="93769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0132B77-9252-8642-96FF-3FF01FED92CD}"/>
                </a:ext>
              </a:extLst>
            </p:cNvPr>
            <p:cNvSpPr/>
            <p:nvPr/>
          </p:nvSpPr>
          <p:spPr>
            <a:xfrm>
              <a:off x="91438" y="1348876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BBFF35-F696-B141-9B56-1160033D7860}"/>
                </a:ext>
              </a:extLst>
            </p:cNvPr>
            <p:cNvSpPr/>
            <p:nvPr/>
          </p:nvSpPr>
          <p:spPr>
            <a:xfrm>
              <a:off x="91440" y="923302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A7152D3-159D-824B-8525-9DBDCE3273F7}"/>
                </a:ext>
              </a:extLst>
            </p:cNvPr>
            <p:cNvSpPr/>
            <p:nvPr/>
          </p:nvSpPr>
          <p:spPr>
            <a:xfrm>
              <a:off x="91440" y="2979643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C1D5BD-9606-B24E-8086-165B97A7F0E4}"/>
                </a:ext>
              </a:extLst>
            </p:cNvPr>
            <p:cNvSpPr/>
            <p:nvPr/>
          </p:nvSpPr>
          <p:spPr>
            <a:xfrm>
              <a:off x="91438" y="923302"/>
              <a:ext cx="13854548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80CE9E8-47FE-7643-953F-01F02ADDA859}"/>
                </a:ext>
              </a:extLst>
            </p:cNvPr>
            <p:cNvSpPr/>
            <p:nvPr/>
          </p:nvSpPr>
          <p:spPr>
            <a:xfrm>
              <a:off x="45718" y="1381596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149155A6-7E33-544B-807B-2AAFF313E86B}"/>
              </a:ext>
            </a:extLst>
          </p:cNvPr>
          <p:cNvSpPr/>
          <p:nvPr/>
        </p:nvSpPr>
        <p:spPr>
          <a:xfrm>
            <a:off x="8703269" y="1327005"/>
            <a:ext cx="348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默认情况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text-align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left;/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*左对齐*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25EEE5-BA6C-A241-89A2-2851F00B1DB4}"/>
              </a:ext>
            </a:extLst>
          </p:cNvPr>
          <p:cNvGrpSpPr/>
          <p:nvPr/>
        </p:nvGrpSpPr>
        <p:grpSpPr>
          <a:xfrm>
            <a:off x="476959" y="5144578"/>
            <a:ext cx="10138144" cy="1611086"/>
            <a:chOff x="91438" y="923302"/>
            <a:chExt cx="13877405" cy="2460114"/>
          </a:xfrm>
        </p:grpSpPr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6CF05A22-7B89-6745-914C-4747A3D5F138}"/>
                </a:ext>
              </a:extLst>
            </p:cNvPr>
            <p:cNvCxnSpPr>
              <a:cxnSpLocks/>
            </p:cNvCxnSpPr>
            <p:nvPr/>
          </p:nvCxnSpPr>
          <p:spPr>
            <a:xfrm>
              <a:off x="4591849" y="2756870"/>
              <a:ext cx="93769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60ADFB6-A05D-7043-A930-8D75B96A1D31}"/>
                </a:ext>
              </a:extLst>
            </p:cNvPr>
            <p:cNvSpPr/>
            <p:nvPr/>
          </p:nvSpPr>
          <p:spPr>
            <a:xfrm>
              <a:off x="4546131" y="1354827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C292F00-0674-A548-86F8-46F53F44D538}"/>
                </a:ext>
              </a:extLst>
            </p:cNvPr>
            <p:cNvSpPr/>
            <p:nvPr/>
          </p:nvSpPr>
          <p:spPr>
            <a:xfrm>
              <a:off x="4500414" y="951054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C40286D-C28D-7243-88EB-E77F1E0144EF}"/>
                </a:ext>
              </a:extLst>
            </p:cNvPr>
            <p:cNvSpPr/>
            <p:nvPr/>
          </p:nvSpPr>
          <p:spPr>
            <a:xfrm>
              <a:off x="4523273" y="2975234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87BA6C3-7993-B349-B7B0-F29F9B94493E}"/>
                </a:ext>
              </a:extLst>
            </p:cNvPr>
            <p:cNvSpPr/>
            <p:nvPr/>
          </p:nvSpPr>
          <p:spPr>
            <a:xfrm>
              <a:off x="91438" y="923302"/>
              <a:ext cx="13854548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9B70CED-9647-0443-868C-4695440A93F5}"/>
                </a:ext>
              </a:extLst>
            </p:cNvPr>
            <p:cNvSpPr/>
            <p:nvPr/>
          </p:nvSpPr>
          <p:spPr>
            <a:xfrm>
              <a:off x="4477553" y="1370159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2CF1ECB8-9B56-604E-8C96-BDBC5485DD2D}"/>
              </a:ext>
            </a:extLst>
          </p:cNvPr>
          <p:cNvSpPr/>
          <p:nvPr/>
        </p:nvSpPr>
        <p:spPr>
          <a:xfrm>
            <a:off x="8984760" y="3584009"/>
            <a:ext cx="348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text-align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center;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*居中对齐*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6975A1C-61DB-3B48-90F3-4324CDD5E1DA}"/>
              </a:ext>
            </a:extLst>
          </p:cNvPr>
          <p:cNvGrpSpPr/>
          <p:nvPr/>
        </p:nvGrpSpPr>
        <p:grpSpPr>
          <a:xfrm>
            <a:off x="493658" y="3170800"/>
            <a:ext cx="10121446" cy="1611086"/>
            <a:chOff x="91438" y="923302"/>
            <a:chExt cx="13854548" cy="2460114"/>
          </a:xfrm>
        </p:grpSpPr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1CA35090-8C9D-FA49-96B4-C6731524B1C5}"/>
                </a:ext>
              </a:extLst>
            </p:cNvPr>
            <p:cNvCxnSpPr>
              <a:cxnSpLocks/>
            </p:cNvCxnSpPr>
            <p:nvPr/>
          </p:nvCxnSpPr>
          <p:spPr>
            <a:xfrm>
              <a:off x="2375932" y="2767585"/>
              <a:ext cx="937699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9757E30-2C42-1140-AA02-2131A23F37A1}"/>
                </a:ext>
              </a:extLst>
            </p:cNvPr>
            <p:cNvSpPr/>
            <p:nvPr/>
          </p:nvSpPr>
          <p:spPr>
            <a:xfrm>
              <a:off x="2330214" y="1365542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01AB935-3BC5-6F42-AE77-C8702DB3873D}"/>
                </a:ext>
              </a:extLst>
            </p:cNvPr>
            <p:cNvSpPr/>
            <p:nvPr/>
          </p:nvSpPr>
          <p:spPr>
            <a:xfrm>
              <a:off x="2307355" y="952446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EF01292-0F3B-CD43-971D-83875F969F0A}"/>
                </a:ext>
              </a:extLst>
            </p:cNvPr>
            <p:cNvSpPr/>
            <p:nvPr/>
          </p:nvSpPr>
          <p:spPr>
            <a:xfrm>
              <a:off x="2330214" y="2976627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4F442DE-4F5E-4C46-B300-4EBB10E41D40}"/>
                </a:ext>
              </a:extLst>
            </p:cNvPr>
            <p:cNvSpPr/>
            <p:nvPr/>
          </p:nvSpPr>
          <p:spPr>
            <a:xfrm>
              <a:off x="91438" y="923302"/>
              <a:ext cx="13854548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1FFA84B-9487-EF44-9D26-E6B076492CCA}"/>
                </a:ext>
              </a:extLst>
            </p:cNvPr>
            <p:cNvSpPr/>
            <p:nvPr/>
          </p:nvSpPr>
          <p:spPr>
            <a:xfrm>
              <a:off x="2284494" y="1371552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BEF92DBE-7119-D343-89F0-67DA8828493B}"/>
              </a:ext>
            </a:extLst>
          </p:cNvPr>
          <p:cNvSpPr/>
          <p:nvPr/>
        </p:nvSpPr>
        <p:spPr>
          <a:xfrm>
            <a:off x="612648" y="5235703"/>
            <a:ext cx="34854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text-align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right;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*右对齐*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text-align:justify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*两端对齐*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52369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786352" y="439424"/>
            <a:ext cx="492864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文本装饰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text-decoration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8896FC-7C23-CF4F-A85F-C07A627A37F0}"/>
              </a:ext>
            </a:extLst>
          </p:cNvPr>
          <p:cNvGrpSpPr/>
          <p:nvPr/>
        </p:nvGrpSpPr>
        <p:grpSpPr>
          <a:xfrm>
            <a:off x="527058" y="1138930"/>
            <a:ext cx="10512243" cy="1611086"/>
            <a:chOff x="91437" y="923302"/>
            <a:chExt cx="14389483" cy="246011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0132B77-9252-8642-96FF-3FF01FED92CD}"/>
                </a:ext>
              </a:extLst>
            </p:cNvPr>
            <p:cNvSpPr/>
            <p:nvPr/>
          </p:nvSpPr>
          <p:spPr>
            <a:xfrm>
              <a:off x="91438" y="1348876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BBFF35-F696-B141-9B56-1160033D7860}"/>
                </a:ext>
              </a:extLst>
            </p:cNvPr>
            <p:cNvSpPr/>
            <p:nvPr/>
          </p:nvSpPr>
          <p:spPr>
            <a:xfrm>
              <a:off x="91440" y="923302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A7152D3-159D-824B-8525-9DBDCE3273F7}"/>
                </a:ext>
              </a:extLst>
            </p:cNvPr>
            <p:cNvSpPr/>
            <p:nvPr/>
          </p:nvSpPr>
          <p:spPr>
            <a:xfrm>
              <a:off x="91440" y="2979643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C1D5BD-9606-B24E-8086-165B97A7F0E4}"/>
                </a:ext>
              </a:extLst>
            </p:cNvPr>
            <p:cNvSpPr/>
            <p:nvPr/>
          </p:nvSpPr>
          <p:spPr>
            <a:xfrm>
              <a:off x="91437" y="923302"/>
              <a:ext cx="14389483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80CE9E8-47FE-7643-953F-01F02ADDA859}"/>
                </a:ext>
              </a:extLst>
            </p:cNvPr>
            <p:cNvSpPr/>
            <p:nvPr/>
          </p:nvSpPr>
          <p:spPr>
            <a:xfrm>
              <a:off x="91437" y="1354790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EBF539BA-74AF-E845-BF86-A9E4187DC26A}"/>
                </a:ext>
              </a:extLst>
            </p:cNvPr>
            <p:cNvCxnSpPr>
              <a:cxnSpLocks/>
            </p:cNvCxnSpPr>
            <p:nvPr/>
          </p:nvCxnSpPr>
          <p:spPr>
            <a:xfrm>
              <a:off x="91438" y="2741215"/>
              <a:ext cx="93769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2CF1ECB8-9B56-604E-8C96-BDBC5485DD2D}"/>
              </a:ext>
            </a:extLst>
          </p:cNvPr>
          <p:cNvSpPr/>
          <p:nvPr/>
        </p:nvSpPr>
        <p:spPr>
          <a:xfrm>
            <a:off x="7553826" y="1565279"/>
            <a:ext cx="348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text-decoration:underline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*下划线*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8732E16-9214-F447-99B1-C5D931E85B59}"/>
              </a:ext>
            </a:extLst>
          </p:cNvPr>
          <p:cNvSpPr/>
          <p:nvPr/>
        </p:nvSpPr>
        <p:spPr>
          <a:xfrm>
            <a:off x="7529871" y="3532522"/>
            <a:ext cx="348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text-decoration:overline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*上划线*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7C9265-7A36-2441-86A5-B83E81FCAE46}"/>
              </a:ext>
            </a:extLst>
          </p:cNvPr>
          <p:cNvGrpSpPr/>
          <p:nvPr/>
        </p:nvGrpSpPr>
        <p:grpSpPr>
          <a:xfrm>
            <a:off x="493658" y="3050145"/>
            <a:ext cx="10545643" cy="1611086"/>
            <a:chOff x="45718" y="923302"/>
            <a:chExt cx="14435201" cy="246011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DB54808-8B98-EA4C-A76D-98EA8FF3D104}"/>
                </a:ext>
              </a:extLst>
            </p:cNvPr>
            <p:cNvSpPr/>
            <p:nvPr/>
          </p:nvSpPr>
          <p:spPr>
            <a:xfrm>
              <a:off x="91438" y="1348876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65D9F69-6EF1-F44B-A25E-FB4BFFEFA37B}"/>
                </a:ext>
              </a:extLst>
            </p:cNvPr>
            <p:cNvSpPr/>
            <p:nvPr/>
          </p:nvSpPr>
          <p:spPr>
            <a:xfrm>
              <a:off x="91440" y="923302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F504EC6-5F44-E74A-940D-749133C6F995}"/>
                </a:ext>
              </a:extLst>
            </p:cNvPr>
            <p:cNvSpPr/>
            <p:nvPr/>
          </p:nvSpPr>
          <p:spPr>
            <a:xfrm>
              <a:off x="91440" y="2979643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0233516-D114-154F-97D7-A2730A8E4133}"/>
                </a:ext>
              </a:extLst>
            </p:cNvPr>
            <p:cNvSpPr/>
            <p:nvPr/>
          </p:nvSpPr>
          <p:spPr>
            <a:xfrm>
              <a:off x="91438" y="923302"/>
              <a:ext cx="14389481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EB3220F-87FF-CB43-8D22-C8F739E96C50}"/>
                </a:ext>
              </a:extLst>
            </p:cNvPr>
            <p:cNvSpPr/>
            <p:nvPr/>
          </p:nvSpPr>
          <p:spPr>
            <a:xfrm>
              <a:off x="45718" y="1384879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E8D58443-7273-084E-AAF6-570F58B1C27C}"/>
              </a:ext>
            </a:extLst>
          </p:cNvPr>
          <p:cNvCxnSpPr>
            <a:cxnSpLocks/>
          </p:cNvCxnSpPr>
          <p:nvPr/>
        </p:nvCxnSpPr>
        <p:spPr>
          <a:xfrm>
            <a:off x="527059" y="3425114"/>
            <a:ext cx="68503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EABE6FC-FAF1-E04B-8250-CD5FAAAC1C4E}"/>
              </a:ext>
            </a:extLst>
          </p:cNvPr>
          <p:cNvSpPr/>
          <p:nvPr/>
        </p:nvSpPr>
        <p:spPr>
          <a:xfrm>
            <a:off x="7529871" y="5371091"/>
            <a:ext cx="3700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text-decoration:line-through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*贯穿线*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EDC33D77-4A8B-E141-8C94-AFB724EC2506}"/>
              </a:ext>
            </a:extLst>
          </p:cNvPr>
          <p:cNvGrpSpPr/>
          <p:nvPr/>
        </p:nvGrpSpPr>
        <p:grpSpPr>
          <a:xfrm>
            <a:off x="493658" y="4888714"/>
            <a:ext cx="10545641" cy="1611086"/>
            <a:chOff x="45718" y="923302"/>
            <a:chExt cx="14435199" cy="246011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F35E0CF-23DB-164B-841D-7E39EEF7D15A}"/>
                </a:ext>
              </a:extLst>
            </p:cNvPr>
            <p:cNvSpPr/>
            <p:nvPr/>
          </p:nvSpPr>
          <p:spPr>
            <a:xfrm>
              <a:off x="91438" y="1348876"/>
              <a:ext cx="9376994" cy="16110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B0D5150-1CDE-9145-A213-431DF2E64F9C}"/>
                </a:ext>
              </a:extLst>
            </p:cNvPr>
            <p:cNvSpPr/>
            <p:nvPr/>
          </p:nvSpPr>
          <p:spPr>
            <a:xfrm>
              <a:off x="91440" y="923302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09FF845E-7685-AC47-93BD-9666A0E274BB}"/>
                </a:ext>
              </a:extLst>
            </p:cNvPr>
            <p:cNvSpPr/>
            <p:nvPr/>
          </p:nvSpPr>
          <p:spPr>
            <a:xfrm>
              <a:off x="91440" y="2979643"/>
              <a:ext cx="9422712" cy="403773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8144F8F-7959-2744-AB63-779D4FEFA78B}"/>
                </a:ext>
              </a:extLst>
            </p:cNvPr>
            <p:cNvSpPr/>
            <p:nvPr/>
          </p:nvSpPr>
          <p:spPr>
            <a:xfrm>
              <a:off x="91437" y="923302"/>
              <a:ext cx="14389480" cy="246011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F56A98C-D86F-8642-83F3-6DB858ABB59F}"/>
                </a:ext>
              </a:extLst>
            </p:cNvPr>
            <p:cNvSpPr/>
            <p:nvPr/>
          </p:nvSpPr>
          <p:spPr>
            <a:xfrm>
              <a:off x="45718" y="1384879"/>
              <a:ext cx="9468432" cy="14260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6600" dirty="0">
                  <a:solidFill>
                    <a:srgbClr val="00B05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天地有大美而不言</a:t>
              </a:r>
            </a:p>
          </p:txBody>
        </p:sp>
      </p:grp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21F166E8-EA11-E84E-AEBF-51AB04F649A0}"/>
              </a:ext>
            </a:extLst>
          </p:cNvPr>
          <p:cNvCxnSpPr>
            <a:cxnSpLocks/>
          </p:cNvCxnSpPr>
          <p:nvPr/>
        </p:nvCxnSpPr>
        <p:spPr>
          <a:xfrm>
            <a:off x="527057" y="5657934"/>
            <a:ext cx="68503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245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13131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8" y="425450"/>
            <a:ext cx="30003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本节课作业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ED5C1F-8DDD-4444-A8AC-B1106B54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69" y="1527015"/>
            <a:ext cx="4477081" cy="39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什么是行内盒模型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什么是行内盒模型？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20B0E-B107-F644-A50A-AF1D182C2C18}"/>
              </a:ext>
            </a:extLst>
          </p:cNvPr>
          <p:cNvSpPr/>
          <p:nvPr/>
        </p:nvSpPr>
        <p:spPr>
          <a:xfrm>
            <a:off x="1093770" y="5411141"/>
            <a:ext cx="10386105" cy="7078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行内盒模型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（英语：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inline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 </a:t>
            </a:r>
            <a:r>
              <a:rPr lang="en-US" altLang="zh-CN" sz="2000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moldel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W3C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规定一个浏览器如何渲染、显示、排版文字的一整套规则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D5D37A-6957-A548-9252-C1B05FC39EA8}"/>
              </a:ext>
            </a:extLst>
          </p:cNvPr>
          <p:cNvSpPr/>
          <p:nvPr/>
        </p:nvSpPr>
        <p:spPr>
          <a:xfrm>
            <a:off x="-498764" y="1862784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0945D13-5D7D-0E44-90FB-874C9208AF3B}"/>
              </a:ext>
            </a:extLst>
          </p:cNvPr>
          <p:cNvCxnSpPr>
            <a:cxnSpLocks/>
          </p:cNvCxnSpPr>
          <p:nvPr/>
        </p:nvCxnSpPr>
        <p:spPr>
          <a:xfrm>
            <a:off x="1313410" y="3195252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7801DE3-8A7D-7C48-9418-153DA389DC57}"/>
              </a:ext>
            </a:extLst>
          </p:cNvPr>
          <p:cNvSpPr/>
          <p:nvPr/>
        </p:nvSpPr>
        <p:spPr>
          <a:xfrm>
            <a:off x="1313410" y="1802913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AFF94B-4DB3-6847-BCD4-91ECE280BC18}"/>
              </a:ext>
            </a:extLst>
          </p:cNvPr>
          <p:cNvSpPr/>
          <p:nvPr/>
        </p:nvSpPr>
        <p:spPr>
          <a:xfrm>
            <a:off x="1313411" y="1377339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AD855-B908-9344-A290-E21665986627}"/>
              </a:ext>
            </a:extLst>
          </p:cNvPr>
          <p:cNvSpPr/>
          <p:nvPr/>
        </p:nvSpPr>
        <p:spPr>
          <a:xfrm>
            <a:off x="1313410" y="3433680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3851B2C-2205-7542-B5E0-758D5755F93C}"/>
              </a:ext>
            </a:extLst>
          </p:cNvPr>
          <p:cNvSpPr/>
          <p:nvPr/>
        </p:nvSpPr>
        <p:spPr>
          <a:xfrm>
            <a:off x="548640" y="1377339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8C723ED-7C92-4D56-B688-6BF2003B0E7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71331" y="2608456"/>
            <a:ext cx="842079" cy="1596384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C3AE244E-8A25-42CB-997B-95D2D83E9EF1}"/>
              </a:ext>
            </a:extLst>
          </p:cNvPr>
          <p:cNvSpPr/>
          <p:nvPr/>
        </p:nvSpPr>
        <p:spPr>
          <a:xfrm>
            <a:off x="55695" y="4263027"/>
            <a:ext cx="2970138" cy="590203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内容区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font-size</a:t>
            </a:r>
            <a:r>
              <a:rPr kumimoji="1" lang="zh-CN" altLang="en-US" dirty="0">
                <a:solidFill>
                  <a:schemeClr val="tx1"/>
                </a:solidFill>
              </a:rPr>
              <a:t>决定大小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C28280-DF3D-468B-915C-91712EBA623F}"/>
              </a:ext>
            </a:extLst>
          </p:cNvPr>
          <p:cNvSpPr/>
          <p:nvPr/>
        </p:nvSpPr>
        <p:spPr>
          <a:xfrm>
            <a:off x="4094294" y="4200667"/>
            <a:ext cx="2077905" cy="590203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文本基线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由字体本身的设计决定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31975C7-36B0-43BB-A768-605457257DDF}"/>
              </a:ext>
            </a:extLst>
          </p:cNvPr>
          <p:cNvCxnSpPr>
            <a:cxnSpLocks/>
          </p:cNvCxnSpPr>
          <p:nvPr/>
        </p:nvCxnSpPr>
        <p:spPr>
          <a:xfrm flipV="1">
            <a:off x="4651247" y="3195252"/>
            <a:ext cx="556953" cy="1016939"/>
          </a:xfrm>
          <a:prstGeom prst="straightConnector1">
            <a:avLst/>
          </a:prstGeom>
          <a:ln w="28575"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4B63BB9D-984F-415A-8D74-38ADD1781AF8}"/>
              </a:ext>
            </a:extLst>
          </p:cNvPr>
          <p:cNvSpPr/>
          <p:nvPr/>
        </p:nvSpPr>
        <p:spPr>
          <a:xfrm>
            <a:off x="7533547" y="4110585"/>
            <a:ext cx="3555631" cy="554559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F3960D3-92A7-41E8-8C14-504B7824EB52}"/>
              </a:ext>
            </a:extLst>
          </p:cNvPr>
          <p:cNvCxnSpPr>
            <a:cxnSpLocks/>
          </p:cNvCxnSpPr>
          <p:nvPr/>
        </p:nvCxnSpPr>
        <p:spPr>
          <a:xfrm flipH="1" flipV="1">
            <a:off x="7132320" y="3622575"/>
            <a:ext cx="950697" cy="484658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DF040CDF-4DFD-4983-B62B-581BC7C042ED}"/>
              </a:ext>
            </a:extLst>
          </p:cNvPr>
          <p:cNvSpPr/>
          <p:nvPr/>
        </p:nvSpPr>
        <p:spPr>
          <a:xfrm>
            <a:off x="7607668" y="407769"/>
            <a:ext cx="3872207" cy="590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行框</a:t>
            </a:r>
            <a:r>
              <a:rPr kumimoji="1" lang="en-US" altLang="zh-CN" dirty="0">
                <a:solidFill>
                  <a:schemeClr val="tx1"/>
                </a:solidFill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</a:rPr>
              <a:t>line-height</a:t>
            </a:r>
            <a:r>
              <a:rPr kumimoji="1" lang="zh-CN" altLang="en-US" dirty="0">
                <a:solidFill>
                  <a:schemeClr val="tx1"/>
                </a:solidFill>
              </a:rPr>
              <a:t>控制最小行框高度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09DE97-F8BD-440D-94DB-88CBDF95D51C}"/>
              </a:ext>
            </a:extLst>
          </p:cNvPr>
          <p:cNvCxnSpPr>
            <a:cxnSpLocks/>
            <a:stCxn id="47" idx="2"/>
            <a:endCxn id="24" idx="0"/>
          </p:cNvCxnSpPr>
          <p:nvPr/>
        </p:nvCxnSpPr>
        <p:spPr>
          <a:xfrm flipH="1">
            <a:off x="6172200" y="997972"/>
            <a:ext cx="3371572" cy="379367"/>
          </a:xfrm>
          <a:prstGeom prst="straightConnector1">
            <a:avLst/>
          </a:prstGeom>
          <a:ln w="28575">
            <a:solidFill>
              <a:srgbClr val="7030A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0C08AD5-A67B-48BC-B9FC-2BF8D89DF899}"/>
              </a:ext>
            </a:extLst>
          </p:cNvPr>
          <p:cNvSpPr/>
          <p:nvPr/>
        </p:nvSpPr>
        <p:spPr>
          <a:xfrm>
            <a:off x="7655684" y="4210698"/>
            <a:ext cx="3311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/>
              <a:t>行间距</a:t>
            </a:r>
            <a:r>
              <a:rPr kumimoji="1" lang="en-US" altLang="zh-CN" b="1" dirty="0"/>
              <a:t>=(line-height  –  font-size)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82723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行内盒模型的概念分析</a:t>
            </a:r>
          </a:p>
        </p:txBody>
      </p:sp>
    </p:spTree>
    <p:extLst>
      <p:ext uri="{BB962C8B-B14F-4D97-AF65-F5344CB8AC3E}">
        <p14:creationId xmlns:p14="http://schemas.microsoft.com/office/powerpoint/2010/main" val="334055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0003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行内盒模型内容区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6520B0E-B107-F644-A50A-AF1D182C2C18}"/>
              </a:ext>
            </a:extLst>
          </p:cNvPr>
          <p:cNvSpPr/>
          <p:nvPr/>
        </p:nvSpPr>
        <p:spPr>
          <a:xfrm>
            <a:off x="308750" y="4647932"/>
            <a:ext cx="5874335" cy="16312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font-size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文字大小样式；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文字大小的值常用有两类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px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（例：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1.5em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2em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，含义为该文字的大小是父元素文字大小的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倍，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倍）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26BC33A-37F6-4242-AF67-239E32361149}"/>
              </a:ext>
            </a:extLst>
          </p:cNvPr>
          <p:cNvCxnSpPr>
            <a:cxnSpLocks/>
          </p:cNvCxnSpPr>
          <p:nvPr/>
        </p:nvCxnSpPr>
        <p:spPr>
          <a:xfrm>
            <a:off x="1377418" y="2786799"/>
            <a:ext cx="96593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381D1E29-2B57-F64B-8B37-DBD5E23E8806}"/>
              </a:ext>
            </a:extLst>
          </p:cNvPr>
          <p:cNvSpPr/>
          <p:nvPr/>
        </p:nvSpPr>
        <p:spPr>
          <a:xfrm>
            <a:off x="1377418" y="1394460"/>
            <a:ext cx="9775768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B23E01-3A86-B244-9C56-33F4A8EE46E3}"/>
              </a:ext>
            </a:extLst>
          </p:cNvPr>
          <p:cNvSpPr/>
          <p:nvPr/>
        </p:nvSpPr>
        <p:spPr>
          <a:xfrm>
            <a:off x="1377419" y="968886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EA6286-CF7F-6E4E-8C93-C414324BD54B}"/>
              </a:ext>
            </a:extLst>
          </p:cNvPr>
          <p:cNvSpPr/>
          <p:nvPr/>
        </p:nvSpPr>
        <p:spPr>
          <a:xfrm>
            <a:off x="1377418" y="3025227"/>
            <a:ext cx="9775768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FFCC8B-A108-9F40-A444-6974222B0A43}"/>
              </a:ext>
            </a:extLst>
          </p:cNvPr>
          <p:cNvSpPr/>
          <p:nvPr/>
        </p:nvSpPr>
        <p:spPr>
          <a:xfrm>
            <a:off x="612648" y="968886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接箭头连接符 37">
            <a:extLst>
              <a:ext uri="{FF2B5EF4-FFF2-40B4-BE49-F238E27FC236}">
                <a16:creationId xmlns:a16="http://schemas.microsoft.com/office/drawing/2014/main" id="{8AAB86C9-B1C2-7B4C-AB92-D51DF84258F0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492544" y="2984333"/>
            <a:ext cx="2703973" cy="716928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lgDashDotDot"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0AD658D6-6AFD-C841-B59D-D314885419F8}"/>
              </a:ext>
            </a:extLst>
          </p:cNvPr>
          <p:cNvSpPr/>
          <p:nvPr/>
        </p:nvSpPr>
        <p:spPr>
          <a:xfrm>
            <a:off x="902945" y="3701261"/>
            <a:ext cx="3179197" cy="590203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内容区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font-size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决定大小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2D032A-5261-BF44-8CC9-DC469A3B50E3}"/>
              </a:ext>
            </a:extLst>
          </p:cNvPr>
          <p:cNvSpPr/>
          <p:nvPr/>
        </p:nvSpPr>
        <p:spPr>
          <a:xfrm>
            <a:off x="-434756" y="1454331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F0AB1C-7C0C-1446-8E0F-36F276A0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27" y="3510672"/>
            <a:ext cx="4171002" cy="33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55528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行内盒模型文本基线（</a:t>
            </a:r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 baseline 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1D1E29-2B57-F64B-8B37-DBD5E23E8806}"/>
              </a:ext>
            </a:extLst>
          </p:cNvPr>
          <p:cNvSpPr/>
          <p:nvPr/>
        </p:nvSpPr>
        <p:spPr>
          <a:xfrm>
            <a:off x="1034143" y="1394460"/>
            <a:ext cx="10395857" cy="1611086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B23E01-3A86-B244-9C56-33F4A8EE46E3}"/>
              </a:ext>
            </a:extLst>
          </p:cNvPr>
          <p:cNvSpPr/>
          <p:nvPr/>
        </p:nvSpPr>
        <p:spPr>
          <a:xfrm>
            <a:off x="1034142" y="968886"/>
            <a:ext cx="10395857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EA6286-CF7F-6E4E-8C93-C414324BD54B}"/>
              </a:ext>
            </a:extLst>
          </p:cNvPr>
          <p:cNvSpPr/>
          <p:nvPr/>
        </p:nvSpPr>
        <p:spPr>
          <a:xfrm>
            <a:off x="1034141" y="3025227"/>
            <a:ext cx="10395857" cy="403773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285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FFCC8B-A108-9F40-A444-6974222B0A43}"/>
              </a:ext>
            </a:extLst>
          </p:cNvPr>
          <p:cNvSpPr/>
          <p:nvPr/>
        </p:nvSpPr>
        <p:spPr>
          <a:xfrm>
            <a:off x="612648" y="968886"/>
            <a:ext cx="11247119" cy="2460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2D032A-5261-BF44-8CC9-DC469A3B50E3}"/>
              </a:ext>
            </a:extLst>
          </p:cNvPr>
          <p:cNvSpPr/>
          <p:nvPr/>
        </p:nvSpPr>
        <p:spPr>
          <a:xfrm>
            <a:off x="-480458" y="1492934"/>
            <a:ext cx="13425053" cy="1426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天地有大美而不言</a:t>
            </a:r>
            <a:r>
              <a:rPr kumimoji="1" lang="en-US" altLang="zh-CN" sz="96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endParaRPr kumimoji="1" lang="zh-CN" altLang="en-US" sz="96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4997B5F-237B-B547-9142-687BB50E0C99}"/>
              </a:ext>
            </a:extLst>
          </p:cNvPr>
          <p:cNvSpPr/>
          <p:nvPr/>
        </p:nvSpPr>
        <p:spPr>
          <a:xfrm>
            <a:off x="211322" y="3589855"/>
            <a:ext cx="5649686" cy="590203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文本基线的位置由该字体中的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的小写字母的底线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决定</a:t>
            </a:r>
            <a:endParaRPr lang="en-US" altLang="zh-CN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9" name="直接箭头连接符 40">
            <a:extLst>
              <a:ext uri="{FF2B5EF4-FFF2-40B4-BE49-F238E27FC236}">
                <a16:creationId xmlns:a16="http://schemas.microsoft.com/office/drawing/2014/main" id="{E692BCE6-6519-A847-B50D-FA9CCBE72B02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5861008" y="2723949"/>
            <a:ext cx="4630902" cy="1161008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26BC33A-37F6-4242-AF67-239E32361149}"/>
              </a:ext>
            </a:extLst>
          </p:cNvPr>
          <p:cNvCxnSpPr>
            <a:cxnSpLocks/>
          </p:cNvCxnSpPr>
          <p:nvPr/>
        </p:nvCxnSpPr>
        <p:spPr>
          <a:xfrm>
            <a:off x="1034141" y="2667456"/>
            <a:ext cx="10395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116B7F1-1FCE-2C48-8E7C-6108A4843A26}"/>
              </a:ext>
            </a:extLst>
          </p:cNvPr>
          <p:cNvSpPr/>
          <p:nvPr/>
        </p:nvSpPr>
        <p:spPr>
          <a:xfrm>
            <a:off x="274320" y="4597082"/>
            <a:ext cx="5874335" cy="193899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font-family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 字体样式；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目前的字体设计领域，字体大致分为两大类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Serif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（有衬线），多用于网页正文，内容等大量文字内容区域</a:t>
            </a: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Sans Serif</a:t>
            </a:r>
            <a:r>
              <a:rPr lang="zh-CN" altLang="en-US" sz="20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（无衬线），多用于文章的标题，表格，宣传海报等一些要求文字醒目的领域</a:t>
            </a:r>
            <a:endParaRPr lang="en-US" altLang="zh-CN" sz="2000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02C56D-B1C5-4843-9AAA-5381B5F1D779}"/>
              </a:ext>
            </a:extLst>
          </p:cNvPr>
          <p:cNvSpPr/>
          <p:nvPr/>
        </p:nvSpPr>
        <p:spPr>
          <a:xfrm>
            <a:off x="6888593" y="3621889"/>
            <a:ext cx="5425544" cy="40011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zh-CN" b="1" dirty="0" err="1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中的单位</a:t>
            </a:r>
            <a:r>
              <a:rPr lang="en-US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1ex = 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该文字中小写字母</a:t>
            </a:r>
            <a:r>
              <a:rPr lang="en-US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的高度</a:t>
            </a:r>
            <a:endParaRPr lang="en-US" altLang="zh-CN" b="1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C8ED2757-BF1B-CF4F-8E92-774C17F10118}"/>
              </a:ext>
            </a:extLst>
          </p:cNvPr>
          <p:cNvCxnSpPr>
            <a:cxnSpLocks/>
          </p:cNvCxnSpPr>
          <p:nvPr/>
        </p:nvCxnSpPr>
        <p:spPr>
          <a:xfrm>
            <a:off x="10722429" y="1992142"/>
            <a:ext cx="7075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714A5430-CE19-7444-A35F-FAE2EDB9A366}"/>
              </a:ext>
            </a:extLst>
          </p:cNvPr>
          <p:cNvCxnSpPr>
            <a:cxnSpLocks/>
          </p:cNvCxnSpPr>
          <p:nvPr/>
        </p:nvCxnSpPr>
        <p:spPr>
          <a:xfrm flipV="1">
            <a:off x="11576738" y="1992142"/>
            <a:ext cx="0" cy="68580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751CDB6-D95F-5643-BBF0-BE331BE7A37C}"/>
              </a:ext>
            </a:extLst>
          </p:cNvPr>
          <p:cNvSpPr/>
          <p:nvPr/>
        </p:nvSpPr>
        <p:spPr>
          <a:xfrm>
            <a:off x="11679359" y="1992142"/>
            <a:ext cx="5126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ex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6" name="直接箭头连接符 40">
            <a:extLst>
              <a:ext uri="{FF2B5EF4-FFF2-40B4-BE49-F238E27FC236}">
                <a16:creationId xmlns:a16="http://schemas.microsoft.com/office/drawing/2014/main" id="{F4CF14A0-C3CE-2443-B465-562FA1DC1408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9601365" y="2675765"/>
            <a:ext cx="1975373" cy="946124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1" name="图片 10240">
            <a:extLst>
              <a:ext uri="{FF2B5EF4-FFF2-40B4-BE49-F238E27FC236}">
                <a16:creationId xmlns:a16="http://schemas.microsoft.com/office/drawing/2014/main" id="{55607877-6579-C94F-AFB7-2A97EB244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2" y="4511040"/>
            <a:ext cx="3657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0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713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行内盒模型字体样式详解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BBE343-4742-5E45-B743-BEC16E1BA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0" y="1878277"/>
            <a:ext cx="5606031" cy="3461588"/>
          </a:xfrm>
          <a:prstGeom prst="rect">
            <a:avLst/>
          </a:prstGeom>
          <a:ln>
            <a:noFill/>
          </a:ln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79CB568F-6203-8D41-BCFF-331C25646F5D}"/>
              </a:ext>
            </a:extLst>
          </p:cNvPr>
          <p:cNvSpPr/>
          <p:nvPr/>
        </p:nvSpPr>
        <p:spPr>
          <a:xfrm>
            <a:off x="749373" y="3341914"/>
            <a:ext cx="5020056" cy="2671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0C65455-3EF0-8B4D-9072-725604FA8994}"/>
              </a:ext>
            </a:extLst>
          </p:cNvPr>
          <p:cNvCxnSpPr>
            <a:cxnSpLocks/>
          </p:cNvCxnSpPr>
          <p:nvPr/>
        </p:nvCxnSpPr>
        <p:spPr>
          <a:xfrm flipV="1">
            <a:off x="5769429" y="1878277"/>
            <a:ext cx="596649" cy="1597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BAF048E-C55C-9F4F-BAA8-CFC9289242D8}"/>
              </a:ext>
            </a:extLst>
          </p:cNvPr>
          <p:cNvSpPr/>
          <p:nvPr/>
        </p:nvSpPr>
        <p:spPr>
          <a:xfrm>
            <a:off x="6366077" y="1596740"/>
            <a:ext cx="5440679" cy="6239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在用户的操作系统中匹配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Tahoma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大河马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）字体，如果系统中有该字体，则使用该字体显示内容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3190922-2187-534D-8E56-326D55A18BD5}"/>
              </a:ext>
            </a:extLst>
          </p:cNvPr>
          <p:cNvSpPr/>
          <p:nvPr/>
        </p:nvSpPr>
        <p:spPr>
          <a:xfrm>
            <a:off x="6366077" y="2573706"/>
            <a:ext cx="5440679" cy="90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如果系统无</a:t>
            </a:r>
            <a:r>
              <a:rPr kumimoji="1"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tahomo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字体，则在用户的操作系统中匹配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Helvetica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字体，如果系统中有该字体，则使用该字体显示内容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14B6686-3158-194E-A013-2A7257811E65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9086417" y="2220685"/>
            <a:ext cx="0" cy="353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979B287-0523-C84B-90BC-DD9581D10B60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5769429" y="3024599"/>
            <a:ext cx="596648" cy="462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D63FF4EF-6837-9449-81E1-FEDA82BE68CE}"/>
              </a:ext>
            </a:extLst>
          </p:cNvPr>
          <p:cNvSpPr/>
          <p:nvPr/>
        </p:nvSpPr>
        <p:spPr>
          <a:xfrm>
            <a:off x="6366076" y="3828513"/>
            <a:ext cx="5440679" cy="90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如果系统无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Helvetica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赫维提卡体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）字体，则在用户的操作系统中匹配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Arial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字体，如果系统中有该字体，则使用该字体显示内容</a:t>
            </a: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A9B5760-6863-B447-94D7-15230B31993D}"/>
              </a:ext>
            </a:extLst>
          </p:cNvPr>
          <p:cNvCxnSpPr>
            <a:cxnSpLocks/>
          </p:cNvCxnSpPr>
          <p:nvPr/>
        </p:nvCxnSpPr>
        <p:spPr>
          <a:xfrm>
            <a:off x="9086416" y="3475492"/>
            <a:ext cx="0" cy="353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12B71563-4BE7-5340-8A15-66DD3525E534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769429" y="3494852"/>
            <a:ext cx="596647" cy="784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DEAC98B8-EA6F-E040-9096-B1DFF4479C97}"/>
              </a:ext>
            </a:extLst>
          </p:cNvPr>
          <p:cNvSpPr/>
          <p:nvPr/>
        </p:nvSpPr>
        <p:spPr>
          <a:xfrm>
            <a:off x="6366076" y="5007486"/>
            <a:ext cx="5440679" cy="901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4: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如果系统无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Arial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字体，则在用户的操作系统中的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sans-serif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（非衬线字体，操作系统自带很多非衬线的字体）中匹配一个，然后使用该字体显示文字</a:t>
            </a: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66B39F8-C7B2-F648-98F6-BD9D6B59B90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5769429" y="3502763"/>
            <a:ext cx="596647" cy="195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75102212-211E-FA42-9F8F-5C140FBAE1AC}"/>
              </a:ext>
            </a:extLst>
          </p:cNvPr>
          <p:cNvSpPr/>
          <p:nvPr/>
        </p:nvSpPr>
        <p:spPr>
          <a:xfrm>
            <a:off x="274321" y="1141581"/>
            <a:ext cx="10667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使用用户操作系统自带的字体来显示网页内容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16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371316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行内盒模型字体样式详解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4758F17-414C-4944-A058-E7BF65609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616011"/>
              </p:ext>
            </p:extLst>
          </p:nvPr>
        </p:nvGraphicFramePr>
        <p:xfrm>
          <a:off x="128888" y="1950088"/>
          <a:ext cx="9487989" cy="472606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04156">
                  <a:extLst>
                    <a:ext uri="{9D8B030D-6E8A-4147-A177-3AD203B41FA5}">
                      <a16:colId xmlns:a16="http://schemas.microsoft.com/office/drawing/2014/main" val="1876597252"/>
                    </a:ext>
                  </a:extLst>
                </a:gridCol>
                <a:gridCol w="1168043">
                  <a:extLst>
                    <a:ext uri="{9D8B030D-6E8A-4147-A177-3AD203B41FA5}">
                      <a16:colId xmlns:a16="http://schemas.microsoft.com/office/drawing/2014/main" val="3553628093"/>
                    </a:ext>
                  </a:extLst>
                </a:gridCol>
                <a:gridCol w="6615790">
                  <a:extLst>
                    <a:ext uri="{9D8B030D-6E8A-4147-A177-3AD203B41FA5}">
                      <a16:colId xmlns:a16="http://schemas.microsoft.com/office/drawing/2014/main" val="552183946"/>
                    </a:ext>
                  </a:extLst>
                </a:gridCol>
              </a:tblGrid>
              <a:tr h="2312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>
                          <a:effectLst/>
                        </a:rPr>
                        <a:t>字体名称</a:t>
                      </a:r>
                      <a:endParaRPr lang="zh-CN" altLang="en-US" sz="1700" b="1">
                        <a:solidFill>
                          <a:sysClr val="windowText" lastClr="000000"/>
                        </a:solidFill>
                        <a:effectLst/>
                        <a:latin typeface="x-locale-heading-primary"/>
                      </a:endParaRPr>
                    </a:p>
                  </a:txBody>
                  <a:tcPr marL="70503" marR="70503" marT="17626" marB="3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>
                          <a:effectLst/>
                        </a:rPr>
                        <a:t>字体类型</a:t>
                      </a:r>
                      <a:endParaRPr lang="zh-CN" altLang="en-US" sz="1700" b="1">
                        <a:solidFill>
                          <a:sysClr val="windowText" lastClr="000000"/>
                        </a:solidFill>
                        <a:effectLst/>
                        <a:latin typeface="x-locale-heading-primary"/>
                      </a:endParaRPr>
                    </a:p>
                  </a:txBody>
                  <a:tcPr marL="70503" marR="70503" marT="17626" marB="3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>
                          <a:effectLst/>
                        </a:rPr>
                        <a:t>注意</a:t>
                      </a:r>
                      <a:endParaRPr lang="zh-CN" altLang="en-US" sz="1700" b="1" dirty="0">
                        <a:solidFill>
                          <a:sysClr val="windowText" lastClr="000000"/>
                        </a:solidFill>
                        <a:effectLst/>
                        <a:latin typeface="x-locale-heading-primary"/>
                      </a:endParaRPr>
                    </a:p>
                  </a:txBody>
                  <a:tcPr marL="70503" marR="70503" marT="17626" marB="35250" anchor="ctr"/>
                </a:tc>
                <a:extLst>
                  <a:ext uri="{0D108BD9-81ED-4DB2-BD59-A6C34878D82A}">
                    <a16:rowId xmlns:a16="http://schemas.microsoft.com/office/drawing/2014/main" val="1163604356"/>
                  </a:ext>
                </a:extLst>
              </a:tr>
              <a:tr h="958906">
                <a:tc>
                  <a:txBody>
                    <a:bodyPr/>
                    <a:lstStyle/>
                    <a:p>
                      <a:pPr algn="ctr"/>
                      <a:r>
                        <a:rPr lang="en" sz="1700" dirty="0">
                          <a:effectLst/>
                        </a:rPr>
                        <a:t>Arial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 dirty="0">
                          <a:effectLst/>
                        </a:rPr>
                        <a:t>sans-serif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effectLst/>
                        </a:rPr>
                        <a:t>通常认为最佳做法还是添加 </a:t>
                      </a:r>
                      <a:r>
                        <a:rPr lang="en-US" altLang="zh-CN" sz="1700" dirty="0">
                          <a:effectLst/>
                        </a:rPr>
                        <a:t>Helvetica </a:t>
                      </a:r>
                      <a:r>
                        <a:rPr lang="zh-CN" altLang="en-US" sz="1700" dirty="0">
                          <a:effectLst/>
                        </a:rPr>
                        <a:t>作为 </a:t>
                      </a:r>
                      <a:r>
                        <a:rPr lang="en-US" altLang="zh-CN" sz="1700" dirty="0">
                          <a:effectLst/>
                        </a:rPr>
                        <a:t>Arial </a:t>
                      </a:r>
                      <a:r>
                        <a:rPr lang="zh-CN" altLang="en-US" sz="1700" dirty="0">
                          <a:effectLst/>
                        </a:rPr>
                        <a:t>的首选替代品，尽管它们的字体面几乎相同，但 </a:t>
                      </a:r>
                      <a:r>
                        <a:rPr lang="en-US" altLang="zh-CN" sz="1700" dirty="0">
                          <a:effectLst/>
                        </a:rPr>
                        <a:t>Helvetica </a:t>
                      </a:r>
                      <a:r>
                        <a:rPr lang="zh-CN" altLang="en-US" sz="1700" dirty="0">
                          <a:effectLst/>
                        </a:rPr>
                        <a:t>被认为具有更好的形状，即使</a:t>
                      </a:r>
                      <a:r>
                        <a:rPr lang="en-US" altLang="zh-CN" sz="1700" dirty="0">
                          <a:effectLst/>
                        </a:rPr>
                        <a:t>Arial</a:t>
                      </a:r>
                      <a:r>
                        <a:rPr lang="zh-CN" altLang="en-US" sz="1700" dirty="0">
                          <a:effectLst/>
                        </a:rPr>
                        <a:t>更广泛地可用。</a:t>
                      </a:r>
                      <a:endParaRPr lang="zh-CN" altLang="en-US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extLst>
                  <a:ext uri="{0D108BD9-81ED-4DB2-BD59-A6C34878D82A}">
                    <a16:rowId xmlns:a16="http://schemas.microsoft.com/office/drawing/2014/main" val="2945052138"/>
                  </a:ext>
                </a:extLst>
              </a:tr>
              <a:tr h="840593"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Courier New</a:t>
                      </a:r>
                      <a:endParaRPr lang="en" sz="170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 dirty="0">
                          <a:effectLst/>
                        </a:rPr>
                        <a:t>monospace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effectLst/>
                        </a:rPr>
                        <a:t>某些操作系统有一个 </a:t>
                      </a:r>
                      <a:r>
                        <a:rPr lang="en" sz="1700" dirty="0">
                          <a:effectLst/>
                        </a:rPr>
                        <a:t>Courier New </a:t>
                      </a:r>
                      <a:r>
                        <a:rPr lang="zh-CN" altLang="en-US" sz="1700" dirty="0">
                          <a:effectLst/>
                        </a:rPr>
                        <a:t>字体的替代（可能较旧的）版本叫</a:t>
                      </a:r>
                      <a:r>
                        <a:rPr lang="en" sz="1700" dirty="0">
                          <a:effectLst/>
                        </a:rPr>
                        <a:t>Courier。</a:t>
                      </a:r>
                      <a:r>
                        <a:rPr lang="zh-CN" altLang="en-US" sz="1700" dirty="0">
                          <a:effectLst/>
                        </a:rPr>
                        <a:t>使用</a:t>
                      </a:r>
                      <a:r>
                        <a:rPr lang="en" sz="1700" dirty="0">
                          <a:effectLst/>
                        </a:rPr>
                        <a:t>Courier New</a:t>
                      </a:r>
                      <a:r>
                        <a:rPr lang="zh-CN" altLang="en-US" sz="1700" dirty="0">
                          <a:effectLst/>
                        </a:rPr>
                        <a:t>作为</a:t>
                      </a:r>
                      <a:r>
                        <a:rPr lang="en" sz="1700" dirty="0">
                          <a:effectLst/>
                        </a:rPr>
                        <a:t>Courier</a:t>
                      </a:r>
                      <a:r>
                        <a:rPr lang="zh-CN" altLang="en-US" sz="1700" dirty="0">
                          <a:effectLst/>
                        </a:rPr>
                        <a:t>的首选替代方案，被认为是最佳做法。</a:t>
                      </a:r>
                      <a:r>
                        <a:rPr lang="zh-CN" altLang="en-US" sz="1700" b="1" dirty="0">
                          <a:solidFill>
                            <a:srgbClr val="FF0000"/>
                          </a:solidFill>
                          <a:effectLst/>
                        </a:rPr>
                        <a:t>该类字体常用于代码的显示</a:t>
                      </a:r>
                      <a:endParaRPr lang="zh-CN" altLang="en-US" sz="1700" b="1" i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extLst>
                  <a:ext uri="{0D108BD9-81ED-4DB2-BD59-A6C34878D82A}">
                    <a16:rowId xmlns:a16="http://schemas.microsoft.com/office/drawing/2014/main" val="3968769661"/>
                  </a:ext>
                </a:extLst>
              </a:tr>
              <a:tr h="36182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Hiragino</a:t>
                      </a:r>
                      <a:r>
                        <a:rPr lang="en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Sans GB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 dirty="0">
                          <a:effectLst/>
                        </a:rPr>
                        <a:t>sans</a:t>
                      </a:r>
                      <a:r>
                        <a:rPr lang="en-US" altLang="zh-CN" sz="1700" dirty="0">
                          <a:effectLst/>
                        </a:rPr>
                        <a:t>-</a:t>
                      </a:r>
                      <a:r>
                        <a:rPr lang="en" sz="1700" dirty="0">
                          <a:effectLst/>
                        </a:rPr>
                        <a:t>serif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effectLst/>
                        </a:rPr>
                        <a:t> 冬青黑体，为苹果系统的默认字体，有较好的中文显示效果</a:t>
                      </a:r>
                      <a:endParaRPr lang="zh-CN" altLang="en-US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extLst>
                  <a:ext uri="{0D108BD9-81ED-4DB2-BD59-A6C34878D82A}">
                    <a16:rowId xmlns:a16="http://schemas.microsoft.com/office/drawing/2014/main" val="3053517113"/>
                  </a:ext>
                </a:extLst>
              </a:tr>
              <a:tr h="958906">
                <a:tc>
                  <a:txBody>
                    <a:bodyPr/>
                    <a:lstStyle/>
                    <a:p>
                      <a:pPr algn="ctr"/>
                      <a:r>
                        <a:rPr lang="en" sz="1700">
                          <a:effectLst/>
                        </a:rPr>
                        <a:t>Times New Roman</a:t>
                      </a:r>
                      <a:endParaRPr lang="en" sz="1700" i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>
                          <a:effectLst/>
                        </a:rPr>
                        <a:t>sans-</a:t>
                      </a:r>
                      <a:r>
                        <a:rPr lang="en" sz="1700" dirty="0">
                          <a:effectLst/>
                        </a:rPr>
                        <a:t>serif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effectLst/>
                        </a:rPr>
                        <a:t>某些操作系统有一个 </a:t>
                      </a:r>
                      <a:r>
                        <a:rPr lang="en" sz="1700" dirty="0">
                          <a:effectLst/>
                        </a:rPr>
                        <a:t>Times New Roman </a:t>
                      </a:r>
                      <a:r>
                        <a:rPr lang="zh-CN" altLang="en-US" sz="1700" dirty="0">
                          <a:effectLst/>
                        </a:rPr>
                        <a:t>字体的替代（可能较旧的）版本叫 </a:t>
                      </a:r>
                      <a:r>
                        <a:rPr lang="en" sz="1700" dirty="0">
                          <a:effectLst/>
                        </a:rPr>
                        <a:t>Times。</a:t>
                      </a:r>
                      <a:r>
                        <a:rPr lang="zh-CN" altLang="en-US" sz="1700" dirty="0">
                          <a:effectLst/>
                        </a:rPr>
                        <a:t>使用</a:t>
                      </a:r>
                      <a:r>
                        <a:rPr lang="en" sz="1700" dirty="0">
                          <a:effectLst/>
                        </a:rPr>
                        <a:t>Times</a:t>
                      </a:r>
                      <a:r>
                        <a:rPr lang="zh-CN" altLang="en-US" sz="1700" dirty="0">
                          <a:effectLst/>
                        </a:rPr>
                        <a:t>作为</a:t>
                      </a:r>
                      <a:r>
                        <a:rPr lang="en" sz="1700" dirty="0">
                          <a:effectLst/>
                        </a:rPr>
                        <a:t>Times New Roman</a:t>
                      </a:r>
                      <a:r>
                        <a:rPr lang="zh-CN" altLang="en-US" sz="1700" dirty="0">
                          <a:effectLst/>
                        </a:rPr>
                        <a:t>的首选替代方案，被认为是最佳做法。</a:t>
                      </a:r>
                      <a:endParaRPr lang="zh-CN" altLang="en-US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extLst>
                  <a:ext uri="{0D108BD9-81ED-4DB2-BD59-A6C34878D82A}">
                    <a16:rowId xmlns:a16="http://schemas.microsoft.com/office/drawing/2014/main" val="2297766880"/>
                  </a:ext>
                </a:extLst>
              </a:tr>
              <a:tr h="9589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SimSun</a:t>
                      </a:r>
                      <a:endParaRPr lang="en" sz="170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700" i="0" dirty="0">
                          <a:solidFill>
                            <a:sysClr val="windowText" lastClr="000000"/>
                          </a:solidFill>
                          <a:effectLst/>
                        </a:rPr>
                        <a:t>serif</a:t>
                      </a:r>
                    </a:p>
                  </a:txBody>
                  <a:tcPr marL="70503" marR="70503" marT="52877" marB="5287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i="0" dirty="0">
                          <a:solidFill>
                            <a:sysClr val="windowText" lastClr="000000"/>
                          </a:solidFill>
                          <a:effectLst/>
                        </a:rPr>
                        <a:t>宋体，中文环境下常用的显示字体，在字体样式代码中可以写字体的汉字名称，但是为了最好的兼容性，建议用字体的英文名字</a:t>
                      </a:r>
                    </a:p>
                  </a:txBody>
                  <a:tcPr marL="70503" marR="70503" marT="52877" marB="52877" anchor="ctr"/>
                </a:tc>
                <a:extLst>
                  <a:ext uri="{0D108BD9-81ED-4DB2-BD59-A6C34878D82A}">
                    <a16:rowId xmlns:a16="http://schemas.microsoft.com/office/drawing/2014/main" val="4136380221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4F09EA9-2D7B-DC43-A78E-04D2DF120E3C}"/>
              </a:ext>
            </a:extLst>
          </p:cNvPr>
          <p:cNvSpPr/>
          <p:nvPr/>
        </p:nvSpPr>
        <p:spPr>
          <a:xfrm>
            <a:off x="612648" y="1095436"/>
            <a:ext cx="10667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只有某几个字体通常可以应用到所有系统，因此可以毫无顾忌地使用。这些可以应用所有操作系统的字体，被称为 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网页安全字体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A51E54-8176-D440-A4A3-1A61BC418834}"/>
              </a:ext>
            </a:extLst>
          </p:cNvPr>
          <p:cNvSpPr/>
          <p:nvPr/>
        </p:nvSpPr>
        <p:spPr>
          <a:xfrm>
            <a:off x="9744455" y="2320222"/>
            <a:ext cx="2209800" cy="369331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常见汉字字体的英文名称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黑体：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SimHei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宋体：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SimSun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新宋体：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NSimSun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仿宋：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FangSong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楷体：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KaiTi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华文黑体：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STHeiti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华文楷体：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STKaiti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华文宋体：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STSong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隶书：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LiSu</a:t>
            </a:r>
            <a:b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幼圆：</a:t>
            </a:r>
            <a:r>
              <a:rPr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YouYuan</a:t>
            </a:r>
            <a:endParaRPr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88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1397</Words>
  <Application>Microsoft Office PowerPoint</Application>
  <PresentationFormat>宽屏</PresentationFormat>
  <Paragraphs>154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x-locale-heading-primary</vt:lpstr>
      <vt:lpstr>微软雅黑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673</cp:revision>
  <dcterms:created xsi:type="dcterms:W3CDTF">2015-05-06T06:15:02Z</dcterms:created>
  <dcterms:modified xsi:type="dcterms:W3CDTF">2019-11-26T06:56:02Z</dcterms:modified>
</cp:coreProperties>
</file>